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1pPr>
    <a:lvl2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2pPr>
    <a:lvl3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3pPr>
    <a:lvl4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4pPr>
    <a:lvl5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5pPr>
    <a:lvl6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6pPr>
    <a:lvl7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7pPr>
    <a:lvl8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8pPr>
    <a:lvl9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9" name="Shape 169"/>
          <p:cNvSpPr/>
          <p:nvPr>
            <p:ph type="sldImg"/>
          </p:nvPr>
        </p:nvSpPr>
        <p:spPr>
          <a:xfrm>
            <a:off x="1143000" y="685800"/>
            <a:ext cx="4572000" cy="3429000"/>
          </a:xfrm>
          <a:prstGeom prst="rect">
            <a:avLst/>
          </a:prstGeom>
        </p:spPr>
        <p:txBody>
          <a:bodyPr/>
          <a:lstStyle/>
          <a:p>
            <a:pPr/>
          </a:p>
        </p:txBody>
      </p:sp>
      <p:sp>
        <p:nvSpPr>
          <p:cNvPr id="170" name="Shape 170"/>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p:bg>
      <p:bgPr>
        <a:solidFill>
          <a:schemeClr val="accent1">
            <a:hueOff val="114395"/>
            <a:lumOff val="-24975"/>
          </a:schemeClr>
        </a:solidFill>
      </p:bgPr>
    </p:bg>
    <p:spTree>
      <p:nvGrpSpPr>
        <p:cNvPr id="1" name=""/>
        <p:cNvGrpSpPr/>
        <p:nvPr/>
      </p:nvGrpSpPr>
      <p:grpSpPr>
        <a:xfrm>
          <a:off x="0" y="0"/>
          <a:ext cx="0" cy="0"/>
          <a:chOff x="0" y="0"/>
          <a:chExt cx="0" cy="0"/>
        </a:xfrm>
      </p:grpSpPr>
      <p:sp>
        <p:nvSpPr>
          <p:cNvPr id="12"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solidFill>
                  <a:srgbClr val="FFFFFF"/>
                </a:solidFill>
              </a:defRPr>
            </a:lvl1pPr>
          </a:lstStyle>
          <a:p>
            <a:pPr/>
            <a:r>
              <a:t>Author and Date</a:t>
            </a:r>
          </a:p>
        </p:txBody>
      </p:sp>
      <p:sp>
        <p:nvSpPr>
          <p:cNvPr id="13" name="Presentation Title"/>
          <p:cNvSpPr txBox="1"/>
          <p:nvPr>
            <p:ph type="title" hasCustomPrompt="1"/>
          </p:nvPr>
        </p:nvSpPr>
        <p:spPr>
          <a:xfrm>
            <a:off x="1206496" y="2574991"/>
            <a:ext cx="21971004" cy="4648201"/>
          </a:xfrm>
          <a:prstGeom prst="rect">
            <a:avLst/>
          </a:prstGeom>
        </p:spPr>
        <p:txBody>
          <a:bodyPr anchor="b"/>
          <a:lstStyle>
            <a:lvl1pPr>
              <a:defRPr spc="-232" sz="11600">
                <a:solidFill>
                  <a:srgbClr val="FFFFFF"/>
                </a:solidFill>
              </a:defRPr>
            </a:lvl1pPr>
          </a:lstStyle>
          <a:p>
            <a:pPr/>
            <a:r>
              <a:t>Presentation Title</a:t>
            </a:r>
          </a:p>
        </p:txBody>
      </p:sp>
      <p:sp>
        <p:nvSpPr>
          <p:cNvPr id="14"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solidFill>
                  <a:srgbClr val="FFFFFF"/>
                </a:solidFill>
              </a:defRPr>
            </a:lvl1pPr>
            <a:lvl2pPr marL="0" indent="0" defTabSz="825500">
              <a:lnSpc>
                <a:spcPct val="100000"/>
              </a:lnSpc>
              <a:spcBef>
                <a:spcPts val="0"/>
              </a:spcBef>
              <a:buSzTx/>
              <a:buNone/>
              <a:defRPr b="1" sz="5500">
                <a:solidFill>
                  <a:srgbClr val="FFFFFF"/>
                </a:solidFill>
              </a:defRPr>
            </a:lvl2pPr>
            <a:lvl3pPr marL="0" indent="0" defTabSz="825500">
              <a:lnSpc>
                <a:spcPct val="100000"/>
              </a:lnSpc>
              <a:spcBef>
                <a:spcPts val="0"/>
              </a:spcBef>
              <a:buSzTx/>
              <a:buNone/>
              <a:defRPr b="1" sz="5500">
                <a:solidFill>
                  <a:srgbClr val="FFFFFF"/>
                </a:solidFill>
              </a:defRPr>
            </a:lvl3pPr>
            <a:lvl4pPr marL="0" indent="0" defTabSz="825500">
              <a:lnSpc>
                <a:spcPct val="100000"/>
              </a:lnSpc>
              <a:spcBef>
                <a:spcPts val="0"/>
              </a:spcBef>
              <a:buSzTx/>
              <a:buNone/>
              <a:defRPr b="1" sz="5500">
                <a:solidFill>
                  <a:srgbClr val="FFFFFF"/>
                </a:solidFill>
              </a:defRPr>
            </a:lvl4pPr>
            <a:lvl5pPr marL="0" indent="0" defTabSz="825500">
              <a:lnSpc>
                <a:spcPct val="100000"/>
              </a:lnSpc>
              <a:spcBef>
                <a:spcPts val="0"/>
              </a:spcBef>
              <a:buSzTx/>
              <a:buNone/>
              <a:defRPr b="1" sz="5500">
                <a:solidFill>
                  <a:srgbClr val="FFFFFF"/>
                </a:solidFill>
              </a:defRPr>
            </a:lvl5pPr>
          </a:lstStyle>
          <a:p>
            <a:pPr/>
            <a:r>
              <a:t>Presentation Subtitle</a:t>
            </a:r>
          </a:p>
          <a:p>
            <a:pPr lvl="1"/>
            <a:r>
              <a:t/>
            </a:r>
          </a:p>
          <a:p>
            <a:pPr lvl="2"/>
            <a:r>
              <a:t/>
            </a:r>
          </a:p>
          <a:p>
            <a:pPr lvl="3"/>
            <a:r>
              <a:t/>
            </a:r>
          </a:p>
          <a:p>
            <a:pPr lvl="4"/>
            <a:r>
              <a:t/>
            </a:r>
          </a:p>
        </p:txBody>
      </p:sp>
      <p:sp>
        <p:nvSpPr>
          <p:cNvPr id="15" name="Slide Number"/>
          <p:cNvSpPr txBox="1"/>
          <p:nvPr>
            <p:ph type="sldNum" sz="quarter" idx="2"/>
          </p:nvPr>
        </p:nvSpPr>
        <p:spPr>
          <a:xfrm>
            <a:off x="12001499" y="13080999"/>
            <a:ext cx="368505" cy="374600"/>
          </a:xfrm>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tatement">
    <p:spTree>
      <p:nvGrpSpPr>
        <p:cNvPr id="1" name=""/>
        <p:cNvGrpSpPr/>
        <p:nvPr/>
      </p:nvGrpSpPr>
      <p:grpSpPr>
        <a:xfrm>
          <a:off x="0" y="0"/>
          <a:ext cx="0" cy="0"/>
          <a:chOff x="0" y="0"/>
          <a:chExt cx="0" cy="0"/>
        </a:xfrm>
      </p:grpSpPr>
      <p:sp>
        <p:nvSpPr>
          <p:cNvPr id="99"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100" name="Slide Number"/>
          <p:cNvSpPr txBox="1"/>
          <p:nvPr>
            <p:ph type="sldNum" sz="quarter" idx="2"/>
          </p:nvPr>
        </p:nvSpPr>
        <p:spPr>
          <a:xfrm>
            <a:off x="12001499" y="13080999"/>
            <a:ext cx="368505" cy="374600"/>
          </a:xfrm>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ig Fact">
    <p:spTree>
      <p:nvGrpSpPr>
        <p:cNvPr id="1" name=""/>
        <p:cNvGrpSpPr/>
        <p:nvPr/>
      </p:nvGrpSpPr>
      <p:grpSpPr>
        <a:xfrm>
          <a:off x="0" y="0"/>
          <a:ext cx="0" cy="0"/>
          <a:chOff x="0" y="0"/>
          <a:chExt cx="0" cy="0"/>
        </a:xfrm>
      </p:grpSpPr>
      <p:sp>
        <p:nvSpPr>
          <p:cNvPr id="107"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0" algn="ctr">
              <a:lnSpc>
                <a:spcPct val="80000"/>
              </a:lnSpc>
              <a:spcBef>
                <a:spcPts val="0"/>
              </a:spcBef>
              <a:buSzTx/>
              <a:buNone/>
              <a:defRPr b="1" spc="-250" sz="25000"/>
            </a:lvl2pPr>
            <a:lvl3pPr marL="0" indent="0" algn="ctr">
              <a:lnSpc>
                <a:spcPct val="80000"/>
              </a:lnSpc>
              <a:spcBef>
                <a:spcPts val="0"/>
              </a:spcBef>
              <a:buSzTx/>
              <a:buNone/>
              <a:defRPr b="1" spc="-250" sz="25000"/>
            </a:lvl3pPr>
            <a:lvl4pPr marL="0" indent="0" algn="ctr">
              <a:lnSpc>
                <a:spcPct val="80000"/>
              </a:lnSpc>
              <a:spcBef>
                <a:spcPts val="0"/>
              </a:spcBef>
              <a:buSzTx/>
              <a:buNone/>
              <a:defRPr b="1" spc="-250" sz="25000"/>
            </a:lvl4pPr>
            <a:lvl5pPr marL="0" indent="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8"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9" name="Slide Number"/>
          <p:cNvSpPr txBox="1"/>
          <p:nvPr>
            <p:ph type="sldNum" sz="quarter" idx="2"/>
          </p:nvPr>
        </p:nvSpPr>
        <p:spPr>
          <a:xfrm>
            <a:off x="12001499" y="13080999"/>
            <a:ext cx="368505" cy="374600"/>
          </a:xfrm>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p:spTree>
      <p:nvGrpSpPr>
        <p:cNvPr id="1" name=""/>
        <p:cNvGrpSpPr/>
        <p:nvPr/>
      </p:nvGrpSpPr>
      <p:grpSpPr>
        <a:xfrm>
          <a:off x="0" y="0"/>
          <a:ext cx="0" cy="0"/>
          <a:chOff x="0" y="0"/>
          <a:chExt cx="0" cy="0"/>
        </a:xfrm>
      </p:grpSpPr>
      <p:sp>
        <p:nvSpPr>
          <p:cNvPr id="116"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7"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469900">
              <a:spcBef>
                <a:spcPts val="0"/>
              </a:spcBef>
              <a:buSzTx/>
              <a:buNone/>
              <a:defRPr spc="-170" sz="8500">
                <a:latin typeface="Helvetica Neue Medium"/>
                <a:ea typeface="Helvetica Neue Medium"/>
                <a:cs typeface="Helvetica Neue Medium"/>
                <a:sym typeface="Helvetica Neue Medium"/>
              </a:defRPr>
            </a:lvl2pPr>
            <a:lvl3pPr marL="638923" indent="-469900">
              <a:spcBef>
                <a:spcPts val="0"/>
              </a:spcBef>
              <a:buSzTx/>
              <a:buNone/>
              <a:defRPr spc="-170" sz="8500">
                <a:latin typeface="Helvetica Neue Medium"/>
                <a:ea typeface="Helvetica Neue Medium"/>
                <a:cs typeface="Helvetica Neue Medium"/>
                <a:sym typeface="Helvetica Neue Medium"/>
              </a:defRPr>
            </a:lvl3pPr>
            <a:lvl4pPr marL="638923" indent="-469900">
              <a:spcBef>
                <a:spcPts val="0"/>
              </a:spcBef>
              <a:buSzTx/>
              <a:buNone/>
              <a:defRPr spc="-170" sz="8500">
                <a:latin typeface="Helvetica Neue Medium"/>
                <a:ea typeface="Helvetica Neue Medium"/>
                <a:cs typeface="Helvetica Neue Medium"/>
                <a:sym typeface="Helvetica Neue Medium"/>
              </a:defRPr>
            </a:lvl4pPr>
            <a:lvl5pPr marL="638923" indent="-469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8" name="Slide Number"/>
          <p:cNvSpPr txBox="1"/>
          <p:nvPr>
            <p:ph type="sldNum" sz="quarter" idx="2"/>
          </p:nvPr>
        </p:nvSpPr>
        <p:spPr>
          <a:xfrm>
            <a:off x="12001499" y="13080999"/>
            <a:ext cx="368505" cy="374600"/>
          </a:xfrm>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spTree>
      <p:nvGrpSpPr>
        <p:cNvPr id="1" name=""/>
        <p:cNvGrpSpPr/>
        <p:nvPr/>
      </p:nvGrpSpPr>
      <p:grpSpPr>
        <a:xfrm>
          <a:off x="0" y="0"/>
          <a:ext cx="0" cy="0"/>
          <a:chOff x="0" y="0"/>
          <a:chExt cx="0" cy="0"/>
        </a:xfrm>
      </p:grpSpPr>
      <p:sp>
        <p:nvSpPr>
          <p:cNvPr id="125"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6"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7"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8" name="Slide Number"/>
          <p:cNvSpPr txBox="1"/>
          <p:nvPr>
            <p:ph type="sldNum" sz="quarter" idx="2"/>
          </p:nvPr>
        </p:nvSpPr>
        <p:spPr>
          <a:xfrm>
            <a:off x="12001499" y="13080999"/>
            <a:ext cx="368505" cy="374600"/>
          </a:xfrm>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spTree>
      <p:nvGrpSpPr>
        <p:cNvPr id="1" name=""/>
        <p:cNvGrpSpPr/>
        <p:nvPr/>
      </p:nvGrpSpPr>
      <p:grpSpPr>
        <a:xfrm>
          <a:off x="0" y="0"/>
          <a:ext cx="0" cy="0"/>
          <a:chOff x="0" y="0"/>
          <a:chExt cx="0" cy="0"/>
        </a:xfrm>
      </p:grpSpPr>
      <p:sp>
        <p:nvSpPr>
          <p:cNvPr id="135"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6" name="Slide Number"/>
          <p:cNvSpPr txBox="1"/>
          <p:nvPr>
            <p:ph type="sldNum" sz="quarter" idx="2"/>
          </p:nvPr>
        </p:nvSpPr>
        <p:spPr>
          <a:xfrm>
            <a:off x="12001499" y="13080999"/>
            <a:ext cx="368505" cy="374600"/>
          </a:xfrm>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3" name="Slide Number"/>
          <p:cNvSpPr txBox="1"/>
          <p:nvPr>
            <p:ph type="sldNum" sz="quarter" idx="2"/>
          </p:nvPr>
        </p:nvSpPr>
        <p:spPr>
          <a:xfrm>
            <a:off x="12001499" y="13080999"/>
            <a:ext cx="368505" cy="374600"/>
          </a:xfrm>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Bullets">
    <p:spTree>
      <p:nvGrpSpPr>
        <p:cNvPr id="1" name=""/>
        <p:cNvGrpSpPr/>
        <p:nvPr/>
      </p:nvGrpSpPr>
      <p:grpSpPr>
        <a:xfrm>
          <a:off x="0" y="0"/>
          <a:ext cx="0" cy="0"/>
          <a:chOff x="0" y="0"/>
          <a:chExt cx="0" cy="0"/>
        </a:xfrm>
      </p:grpSpPr>
      <p:sp>
        <p:nvSpPr>
          <p:cNvPr id="150" name="Slide Title"/>
          <p:cNvSpPr txBox="1"/>
          <p:nvPr>
            <p:ph type="title" hasCustomPrompt="1"/>
          </p:nvPr>
        </p:nvSpPr>
        <p:spPr>
          <a:prstGeom prst="rect">
            <a:avLst/>
          </a:prstGeom>
        </p:spPr>
        <p:txBody>
          <a:bodyPr/>
          <a:lstStyle/>
          <a:p>
            <a:pPr/>
            <a:r>
              <a:t>Slide Title</a:t>
            </a:r>
          </a:p>
        </p:txBody>
      </p:sp>
      <p:sp>
        <p:nvSpPr>
          <p:cNvPr id="151"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152"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153" name="Slide Number"/>
          <p:cNvSpPr txBox="1"/>
          <p:nvPr>
            <p:ph type="sldNum" sz="quarter" idx="2"/>
          </p:nvPr>
        </p:nvSpPr>
        <p:spPr>
          <a:xfrm>
            <a:off x="12001499" y="13080999"/>
            <a:ext cx="368505" cy="374600"/>
          </a:xfrm>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Bullets">
    <p:spTree>
      <p:nvGrpSpPr>
        <p:cNvPr id="1" name=""/>
        <p:cNvGrpSpPr/>
        <p:nvPr/>
      </p:nvGrpSpPr>
      <p:grpSpPr>
        <a:xfrm>
          <a:off x="0" y="0"/>
          <a:ext cx="0" cy="0"/>
          <a:chOff x="0" y="0"/>
          <a:chExt cx="0" cy="0"/>
        </a:xfrm>
      </p:grpSpPr>
      <p:sp>
        <p:nvSpPr>
          <p:cNvPr id="160" name="Title Text"/>
          <p:cNvSpPr txBox="1"/>
          <p:nvPr>
            <p:ph type="title"/>
          </p:nvPr>
        </p:nvSpPr>
        <p:spPr>
          <a:xfrm>
            <a:off x="4387453" y="-35719"/>
            <a:ext cx="15609094" cy="3036094"/>
          </a:xfrm>
          <a:prstGeom prst="rect">
            <a:avLst/>
          </a:prstGeom>
        </p:spPr>
        <p:txBody>
          <a:bodyPr lIns="71437" tIns="71437" rIns="71437" bIns="71437" anchor="ctr"/>
          <a:lstStyle>
            <a:lvl1pPr algn="ctr" defTabSz="821531">
              <a:lnSpc>
                <a:spcPct val="100000"/>
              </a:lnSpc>
              <a:defRPr b="0" spc="0" sz="11200">
                <a:latin typeface="Helvetica Neue Medium"/>
                <a:ea typeface="Helvetica Neue Medium"/>
                <a:cs typeface="Helvetica Neue Medium"/>
                <a:sym typeface="Helvetica Neue Medium"/>
              </a:defRPr>
            </a:lvl1pPr>
          </a:lstStyle>
          <a:p>
            <a:pPr/>
            <a:r>
              <a:t>Title Text</a:t>
            </a:r>
          </a:p>
        </p:txBody>
      </p:sp>
      <p:sp>
        <p:nvSpPr>
          <p:cNvPr id="161" name="Body Level One…"/>
          <p:cNvSpPr txBox="1"/>
          <p:nvPr>
            <p:ph type="body" idx="1"/>
          </p:nvPr>
        </p:nvSpPr>
        <p:spPr>
          <a:xfrm>
            <a:off x="4387453" y="3643312"/>
            <a:ext cx="15609094" cy="8840392"/>
          </a:xfrm>
          <a:prstGeom prst="rect">
            <a:avLst/>
          </a:prstGeom>
        </p:spPr>
        <p:txBody>
          <a:bodyPr lIns="71437" tIns="71437" rIns="71437" bIns="71437" anchor="ctr"/>
          <a:lstStyle>
            <a:lvl1pPr marL="611187" indent="-611187" defTabSz="821531">
              <a:lnSpc>
                <a:spcPct val="100000"/>
              </a:lnSpc>
              <a:spcBef>
                <a:spcPts val="5900"/>
              </a:spcBef>
              <a:buSzPct val="145000"/>
              <a:defRPr sz="4400"/>
            </a:lvl1pPr>
            <a:lvl2pPr marL="1055687" indent="-611187" defTabSz="821531">
              <a:lnSpc>
                <a:spcPct val="100000"/>
              </a:lnSpc>
              <a:spcBef>
                <a:spcPts val="5900"/>
              </a:spcBef>
              <a:buSzPct val="145000"/>
              <a:defRPr sz="4400"/>
            </a:lvl2pPr>
            <a:lvl3pPr marL="1500187" indent="-611187" defTabSz="821531">
              <a:lnSpc>
                <a:spcPct val="100000"/>
              </a:lnSpc>
              <a:spcBef>
                <a:spcPts val="5900"/>
              </a:spcBef>
              <a:buSzPct val="145000"/>
              <a:defRPr sz="4400"/>
            </a:lvl3pPr>
            <a:lvl4pPr marL="1944687" indent="-611187" defTabSz="821531">
              <a:lnSpc>
                <a:spcPct val="100000"/>
              </a:lnSpc>
              <a:spcBef>
                <a:spcPts val="5900"/>
              </a:spcBef>
              <a:buSzPct val="145000"/>
              <a:defRPr sz="4400"/>
            </a:lvl4pPr>
            <a:lvl5pPr marL="2389187" indent="-611187" defTabSz="821531">
              <a:lnSpc>
                <a:spcPct val="100000"/>
              </a:lnSpc>
              <a:spcBef>
                <a:spcPts val="5900"/>
              </a:spcBef>
              <a:buSzPct val="145000"/>
              <a:defRPr sz="4400"/>
            </a:lvl5pPr>
          </a:lstStyle>
          <a:p>
            <a:pPr/>
            <a:r>
              <a:t>Body Level One</a:t>
            </a:r>
          </a:p>
          <a:p>
            <a:pPr lvl="1"/>
            <a:r>
              <a:t>Body Level Two</a:t>
            </a:r>
          </a:p>
          <a:p>
            <a:pPr lvl="2"/>
            <a:r>
              <a:t>Body Level Three</a:t>
            </a:r>
          </a:p>
          <a:p>
            <a:pPr lvl="3"/>
            <a:r>
              <a:t>Body Level Four</a:t>
            </a:r>
          </a:p>
          <a:p>
            <a:pPr lvl="4"/>
            <a:r>
              <a:t>Body Level Five</a:t>
            </a:r>
          </a:p>
        </p:txBody>
      </p:sp>
      <p:sp>
        <p:nvSpPr>
          <p:cNvPr id="162" name="Slide Number"/>
          <p:cNvSpPr txBox="1"/>
          <p:nvPr>
            <p:ph type="sldNum" sz="quarter" idx="2"/>
          </p:nvPr>
        </p:nvSpPr>
        <p:spPr>
          <a:xfrm>
            <a:off x="20832662" y="13219512"/>
            <a:ext cx="466269" cy="477671"/>
          </a:xfrm>
          <a:prstGeom prst="rect">
            <a:avLst/>
          </a:prstGeom>
        </p:spPr>
        <p:txBody>
          <a:bodyPr lIns="71437" tIns="71437" rIns="71437" bIns="71437" anchor="t"/>
          <a:lstStyle>
            <a:lvl1pPr defTabSz="821531">
              <a:defRPr sz="2200">
                <a:solidFill>
                  <a:srgbClr val="000000"/>
                </a:solidFill>
                <a:latin typeface="Helvetica Neue Light"/>
                <a:ea typeface="Helvetica Neue Light"/>
                <a:cs typeface="Helvetica Neue Light"/>
                <a:sym typeface="Helvetica Neue Light"/>
              </a:defRPr>
            </a:lvl1pPr>
          </a:lstStyle>
          <a:p>
            <a:pPr/>
            <a:fld id="{86CB4B4D-7CA3-9044-876B-883B54F8677D}" type="slidenum"/>
          </a:p>
        </p:txBody>
      </p:sp>
      <p:sp>
        <p:nvSpPr>
          <p:cNvPr id="163" name="UTSA CS 3443 - Application Programming"/>
          <p:cNvSpPr txBox="1"/>
          <p:nvPr/>
        </p:nvSpPr>
        <p:spPr>
          <a:xfrm>
            <a:off x="3012920" y="13347021"/>
            <a:ext cx="4504234" cy="41587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ctr" defTabSz="821531">
              <a:lnSpc>
                <a:spcPct val="100000"/>
              </a:lnSpc>
              <a:spcBef>
                <a:spcPts val="0"/>
              </a:spcBef>
              <a:defRPr sz="1800">
                <a:solidFill>
                  <a:srgbClr val="929292"/>
                </a:solidFill>
              </a:defRPr>
            </a:lvl1pPr>
          </a:lstStyle>
          <a:p>
            <a:pPr/>
            <a:r>
              <a:t>UTSA CS 3443 - Application Programming</a:t>
            </a:r>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Photo">
    <p:spTree>
      <p:nvGrpSpPr>
        <p:cNvPr id="1" name=""/>
        <p:cNvGrpSpPr/>
        <p:nvPr/>
      </p:nvGrpSpPr>
      <p:grpSpPr>
        <a:xfrm>
          <a:off x="0" y="0"/>
          <a:ext cx="0" cy="0"/>
          <a:chOff x="0" y="0"/>
          <a:chExt cx="0" cy="0"/>
        </a:xfrm>
      </p:grpSpPr>
      <p:sp>
        <p:nvSpPr>
          <p:cNvPr id="22"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3"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4"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5"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0" defTabSz="825500">
              <a:lnSpc>
                <a:spcPct val="100000"/>
              </a:lnSpc>
              <a:spcBef>
                <a:spcPts val="0"/>
              </a:spcBef>
              <a:buSzTx/>
              <a:buNone/>
              <a:defRPr b="1" sz="5500"/>
            </a:lvl2pPr>
            <a:lvl3pPr marL="0" indent="0" defTabSz="825500">
              <a:lnSpc>
                <a:spcPct val="100000"/>
              </a:lnSpc>
              <a:spcBef>
                <a:spcPts val="0"/>
              </a:spcBef>
              <a:buSzTx/>
              <a:buNone/>
              <a:defRPr b="1" sz="5500"/>
            </a:lvl3pPr>
            <a:lvl4pPr marL="0" indent="0" defTabSz="825500">
              <a:lnSpc>
                <a:spcPct val="100000"/>
              </a:lnSpc>
              <a:spcBef>
                <a:spcPts val="0"/>
              </a:spcBef>
              <a:buSzTx/>
              <a:buNone/>
              <a:defRPr b="1" sz="5500"/>
            </a:lvl4pPr>
            <a:lvl5pPr marL="0" indent="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6" name="Slide Number"/>
          <p:cNvSpPr txBox="1"/>
          <p:nvPr>
            <p:ph type="sldNum" sz="quarter" idx="2"/>
          </p:nvPr>
        </p:nvSpPr>
        <p:spPr>
          <a:xfrm>
            <a:off x="12001499" y="13080999"/>
            <a:ext cx="368505" cy="374600"/>
          </a:xfrm>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Photo Alt">
    <p:spTree>
      <p:nvGrpSpPr>
        <p:cNvPr id="1" name=""/>
        <p:cNvGrpSpPr/>
        <p:nvPr/>
      </p:nvGrpSpPr>
      <p:grpSpPr>
        <a:xfrm>
          <a:off x="0" y="0"/>
          <a:ext cx="0" cy="0"/>
          <a:chOff x="0" y="0"/>
          <a:chExt cx="0" cy="0"/>
        </a:xfrm>
      </p:grpSpPr>
      <p:sp>
        <p:nvSpPr>
          <p:cNvPr id="33"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4"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5"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0" defTabSz="825500">
              <a:lnSpc>
                <a:spcPct val="100000"/>
              </a:lnSpc>
              <a:spcBef>
                <a:spcPts val="0"/>
              </a:spcBef>
              <a:buSzTx/>
              <a:buNone/>
              <a:defRPr b="1" sz="5500"/>
            </a:lvl2pPr>
            <a:lvl3pPr marL="0" indent="0" defTabSz="825500">
              <a:lnSpc>
                <a:spcPct val="100000"/>
              </a:lnSpc>
              <a:spcBef>
                <a:spcPts val="0"/>
              </a:spcBef>
              <a:buSzTx/>
              <a:buNone/>
              <a:defRPr b="1" sz="5500"/>
            </a:lvl3pPr>
            <a:lvl4pPr marL="0" indent="0" defTabSz="825500">
              <a:lnSpc>
                <a:spcPct val="100000"/>
              </a:lnSpc>
              <a:spcBef>
                <a:spcPts val="0"/>
              </a:spcBef>
              <a:buSzTx/>
              <a:buNone/>
              <a:defRPr b="1" sz="5500"/>
            </a:lvl4pPr>
            <a:lvl5pPr marL="0" indent="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6" name="Slide Number"/>
          <p:cNvSpPr txBox="1"/>
          <p:nvPr>
            <p:ph type="sldNum" sz="quarter" idx="2"/>
          </p:nvPr>
        </p:nvSpPr>
        <p:spPr>
          <a:xfrm>
            <a:off x="12001499" y="13085233"/>
            <a:ext cx="368505" cy="374600"/>
          </a:xfrm>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3" name="Slide Title"/>
          <p:cNvSpPr txBox="1"/>
          <p:nvPr>
            <p:ph type="title" hasCustomPrompt="1"/>
          </p:nvPr>
        </p:nvSpPr>
        <p:spPr>
          <a:prstGeom prst="rect">
            <a:avLst/>
          </a:prstGeom>
        </p:spPr>
        <p:txBody>
          <a:bodyPr/>
          <a:lstStyle/>
          <a:p>
            <a:pPr/>
            <a:r>
              <a:t>Slide Title</a:t>
            </a:r>
          </a:p>
        </p:txBody>
      </p:sp>
      <p:sp>
        <p:nvSpPr>
          <p:cNvPr id="44"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5"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ullets">
    <p:spTree>
      <p:nvGrpSpPr>
        <p:cNvPr id="1" name=""/>
        <p:cNvGrpSpPr/>
        <p:nvPr/>
      </p:nvGrpSpPr>
      <p:grpSpPr>
        <a:xfrm>
          <a:off x="0" y="0"/>
          <a:ext cx="0" cy="0"/>
          <a:chOff x="0" y="0"/>
          <a:chExt cx="0" cy="0"/>
        </a:xfrm>
      </p:grpSpPr>
      <p:sp>
        <p:nvSpPr>
          <p:cNvPr id="53"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4" name="Slide Number"/>
          <p:cNvSpPr txBox="1"/>
          <p:nvPr>
            <p:ph type="sldNum" sz="quarter" idx="2"/>
          </p:nvPr>
        </p:nvSpPr>
        <p:spPr>
          <a:xfrm>
            <a:off x="12001499" y="13080999"/>
            <a:ext cx="368505" cy="374600"/>
          </a:xfrm>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Bullets &amp; Photo">
    <p:spTree>
      <p:nvGrpSpPr>
        <p:cNvPr id="1" name=""/>
        <p:cNvGrpSpPr/>
        <p:nvPr/>
      </p:nvGrpSpPr>
      <p:grpSpPr>
        <a:xfrm>
          <a:off x="0" y="0"/>
          <a:ext cx="0" cy="0"/>
          <a:chOff x="0" y="0"/>
          <a:chExt cx="0" cy="0"/>
        </a:xfrm>
      </p:grpSpPr>
      <p:sp>
        <p:nvSpPr>
          <p:cNvPr id="61"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2"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3" name="660384004_1290x1720.jpg"/>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4"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5" name="Slide Number"/>
          <p:cNvSpPr txBox="1"/>
          <p:nvPr>
            <p:ph type="sldNum" sz="quarter" idx="2"/>
          </p:nvPr>
        </p:nvSpPr>
        <p:spPr>
          <a:xfrm>
            <a:off x="12001499" y="13080999"/>
            <a:ext cx="368505" cy="374600"/>
          </a:xfrm>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Section">
    <p:bg>
      <p:bgPr>
        <a:solidFill>
          <a:schemeClr val="accent1">
            <a:hueOff val="114395"/>
            <a:lumOff val="-24975"/>
          </a:schemeClr>
        </a:solidFill>
      </p:bgPr>
    </p:bg>
    <p:spTree>
      <p:nvGrpSpPr>
        <p:cNvPr id="1" name=""/>
        <p:cNvGrpSpPr/>
        <p:nvPr/>
      </p:nvGrpSpPr>
      <p:grpSpPr>
        <a:xfrm>
          <a:off x="0" y="0"/>
          <a:ext cx="0" cy="0"/>
          <a:chOff x="0" y="0"/>
          <a:chExt cx="0" cy="0"/>
        </a:xfrm>
      </p:grpSpPr>
      <p:sp>
        <p:nvSpPr>
          <p:cNvPr id="72" name="Section Title"/>
          <p:cNvSpPr txBox="1"/>
          <p:nvPr>
            <p:ph type="title" hasCustomPrompt="1"/>
          </p:nvPr>
        </p:nvSpPr>
        <p:spPr>
          <a:xfrm>
            <a:off x="1206496" y="4533900"/>
            <a:ext cx="21971004" cy="4648200"/>
          </a:xfrm>
          <a:prstGeom prst="rect">
            <a:avLst/>
          </a:prstGeom>
        </p:spPr>
        <p:txBody>
          <a:bodyPr anchor="ctr"/>
          <a:lstStyle>
            <a:lvl1pPr>
              <a:defRPr b="0" spc="-232" sz="11600">
                <a:solidFill>
                  <a:srgbClr val="FFFFFF"/>
                </a:solidFill>
                <a:latin typeface="Helvetica Neue Medium"/>
                <a:ea typeface="Helvetica Neue Medium"/>
                <a:cs typeface="Helvetica Neue Medium"/>
                <a:sym typeface="Helvetica Neue Medium"/>
              </a:defRPr>
            </a:lvl1pPr>
          </a:lstStyle>
          <a:p>
            <a:pPr/>
            <a:r>
              <a:t>Section Title</a:t>
            </a:r>
          </a:p>
        </p:txBody>
      </p:sp>
      <p:sp>
        <p:nvSpPr>
          <p:cNvPr id="73" name="Slide Number"/>
          <p:cNvSpPr txBox="1"/>
          <p:nvPr>
            <p:ph type="sldNum" sz="quarter" idx="2"/>
          </p:nvPr>
        </p:nvSpPr>
        <p:spPr>
          <a:xfrm>
            <a:off x="12001499" y="13085233"/>
            <a:ext cx="368505" cy="374600"/>
          </a:xfrm>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Only">
    <p:spTree>
      <p:nvGrpSpPr>
        <p:cNvPr id="1" name=""/>
        <p:cNvGrpSpPr/>
        <p:nvPr/>
      </p:nvGrpSpPr>
      <p:grpSpPr>
        <a:xfrm>
          <a:off x="0" y="0"/>
          <a:ext cx="0" cy="0"/>
          <a:chOff x="0" y="0"/>
          <a:chExt cx="0" cy="0"/>
        </a:xfrm>
      </p:grpSpPr>
      <p:sp>
        <p:nvSpPr>
          <p:cNvPr id="80"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1"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2" name="Slide Number"/>
          <p:cNvSpPr txBox="1"/>
          <p:nvPr>
            <p:ph type="sldNum" sz="quarter" idx="2"/>
          </p:nvPr>
        </p:nvSpPr>
        <p:spPr>
          <a:xfrm>
            <a:off x="12001499" y="13080999"/>
            <a:ext cx="368505" cy="374600"/>
          </a:xfrm>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Agenda">
    <p:spTree>
      <p:nvGrpSpPr>
        <p:cNvPr id="1" name=""/>
        <p:cNvGrpSpPr/>
        <p:nvPr/>
      </p:nvGrpSpPr>
      <p:grpSpPr>
        <a:xfrm>
          <a:off x="0" y="0"/>
          <a:ext cx="0" cy="0"/>
          <a:chOff x="0" y="0"/>
          <a:chExt cx="0" cy="0"/>
        </a:xfrm>
      </p:grpSpPr>
      <p:sp>
        <p:nvSpPr>
          <p:cNvPr id="89"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90"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1"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0" defTabSz="825500">
              <a:lnSpc>
                <a:spcPct val="100000"/>
              </a:lnSpc>
              <a:spcBef>
                <a:spcPts val="1800"/>
              </a:spcBef>
              <a:buSzTx/>
              <a:buNone/>
              <a:defRPr spc="-55" sz="5500"/>
            </a:lvl2pPr>
            <a:lvl3pPr marL="0" indent="0" defTabSz="825500">
              <a:lnSpc>
                <a:spcPct val="100000"/>
              </a:lnSpc>
              <a:spcBef>
                <a:spcPts val="1800"/>
              </a:spcBef>
              <a:buSzTx/>
              <a:buNone/>
              <a:defRPr spc="-55" sz="5500"/>
            </a:lvl3pPr>
            <a:lvl4pPr marL="0" indent="0" defTabSz="825500">
              <a:lnSpc>
                <a:spcPct val="100000"/>
              </a:lnSpc>
              <a:spcBef>
                <a:spcPts val="1800"/>
              </a:spcBef>
              <a:buSzTx/>
              <a:buNone/>
              <a:defRPr spc="-55" sz="5500"/>
            </a:lvl4pPr>
            <a:lvl5pPr marL="0" indent="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2" name="Slide Number"/>
          <p:cNvSpPr txBox="1"/>
          <p:nvPr>
            <p:ph type="sldNum" sz="quarter" idx="2"/>
          </p:nvPr>
        </p:nvSpPr>
        <p:spPr>
          <a:xfrm>
            <a:off x="12001499" y="13080999"/>
            <a:ext cx="368505" cy="374600"/>
          </a:xfrm>
          <a:prstGeom prst="rect">
            <a:avLst/>
          </a:prstGeom>
        </p:spPr>
        <p:txBody>
          <a:bodyPr/>
          <a:lstStyle>
            <a:lvl1pPr>
              <a:defRPr>
                <a:solidFill>
                  <a:srgbClr val="000000"/>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The University of Texas at San Antonio    |     Department of Computer Science      |       CS-CURE"/>
          <p:cNvSpPr txBox="1"/>
          <p:nvPr/>
        </p:nvSpPr>
        <p:spPr>
          <a:xfrm>
            <a:off x="115431" y="13214655"/>
            <a:ext cx="23300945" cy="47371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500">
                <a:solidFill>
                  <a:srgbClr val="929292"/>
                </a:solidFill>
              </a:defRPr>
            </a:lvl1pPr>
          </a:lstStyle>
          <a:p>
            <a:pPr/>
            <a:r>
              <a:t>The University of Texas at San Antonio    |     Department of Computer Science      |       CS-CURE</a:t>
            </a:r>
          </a:p>
        </p:txBody>
      </p:sp>
      <p:sp>
        <p:nvSpPr>
          <p:cNvPr id="5" name="Slide Number"/>
          <p:cNvSpPr txBox="1"/>
          <p:nvPr>
            <p:ph type="sldNum" sz="quarter" idx="2"/>
          </p:nvPr>
        </p:nvSpPr>
        <p:spPr>
          <a:xfrm>
            <a:off x="23679127" y="13264211"/>
            <a:ext cx="368504" cy="374600"/>
          </a:xfrm>
          <a:prstGeom prst="rect">
            <a:avLst/>
          </a:prstGeom>
          <a:ln w="12700">
            <a:miter lim="400000"/>
          </a:ln>
        </p:spPr>
        <p:txBody>
          <a:bodyPr wrap="none" lIns="50800" tIns="50800" rIns="50800" bIns="50800" anchor="b">
            <a:spAutoFit/>
          </a:bodyPr>
          <a:lstStyle>
            <a:lvl1pPr algn="ctr" defTabSz="584200">
              <a:lnSpc>
                <a:spcPct val="100000"/>
              </a:lnSpc>
              <a:spcBef>
                <a:spcPts val="0"/>
              </a:spcBef>
              <a:defRPr sz="1800">
                <a:solidFill>
                  <a:srgbClr val="5E5E5E"/>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cholar.google.com" TargetMode="External"/><Relationship Id="rId3" Type="http://schemas.openxmlformats.org/officeDocument/2006/relationships/image" Target="../media/image2.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researchgate.net" TargetMode="External"/><Relationship Id="rId3" Type="http://schemas.openxmlformats.org/officeDocument/2006/relationships/image" Target="../media/image3.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ieee-collabratec.ieee.org" TargetMode="External"/><Relationship Id="rId3" Type="http://schemas.openxmlformats.org/officeDocument/2006/relationships/image" Target="../media/image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listening.io" TargetMode="External"/><Relationship Id="rId3" Type="http://schemas.openxmlformats.org/officeDocument/2006/relationships/image" Target="../media/image5.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csrankings.org" TargetMode="Externa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Amanda Fernandez, Ph.D…"/>
          <p:cNvSpPr txBox="1"/>
          <p:nvPr>
            <p:ph type="body" idx="21"/>
          </p:nvPr>
        </p:nvSpPr>
        <p:spPr>
          <a:xfrm>
            <a:off x="1206499" y="11839048"/>
            <a:ext cx="11119096" cy="1385058"/>
          </a:xfrm>
          <a:prstGeom prst="rect">
            <a:avLst/>
          </a:prstGeom>
          <a:extLst>
            <a:ext uri="{C572A759-6A51-4108-AA02-DFA0A04FC94B}">
              <ma14:wrappingTextBoxFlag xmlns:ma14="http://schemas.microsoft.com/office/mac/drawingml/2011/main" val="1"/>
            </a:ext>
          </a:extLst>
        </p:spPr>
        <p:txBody>
          <a:bodyPr/>
          <a:lstStyle/>
          <a:p>
            <a:pPr/>
            <a:r>
              <a:t>Amanda Fernandez, Ph.D</a:t>
            </a:r>
          </a:p>
          <a:p>
            <a:pPr>
              <a:defRPr b="0"/>
            </a:pPr>
            <a:r>
              <a:t>UTSA Department of Computer Science</a:t>
            </a:r>
          </a:p>
        </p:txBody>
      </p:sp>
      <p:sp>
        <p:nvSpPr>
          <p:cNvPr id="173" name="UTSA CS 4593: CS-CURE"/>
          <p:cNvSpPr txBox="1"/>
          <p:nvPr>
            <p:ph type="ctrTitle"/>
          </p:nvPr>
        </p:nvSpPr>
        <p:spPr>
          <a:prstGeom prst="rect">
            <a:avLst/>
          </a:prstGeom>
        </p:spPr>
        <p:txBody>
          <a:bodyPr/>
          <a:lstStyle>
            <a:lvl1pPr>
              <a:defRPr>
                <a:effectLst>
                  <a:outerShdw sx="100000" sy="100000" kx="0" ky="0" algn="b" rotWithShape="0" blurRad="12700" dist="63500" dir="18900000">
                    <a:srgbClr val="000000"/>
                  </a:outerShdw>
                </a:effectLst>
              </a:defRPr>
            </a:lvl1pPr>
          </a:lstStyle>
          <a:p>
            <a:pPr/>
            <a:r>
              <a:t>UTSA CS 4593: CS-CURE</a:t>
            </a:r>
          </a:p>
        </p:txBody>
      </p:sp>
      <p:sp>
        <p:nvSpPr>
          <p:cNvPr id="174" name="Course-based Undergraduate Research Experience in CS"/>
          <p:cNvSpPr txBox="1"/>
          <p:nvPr>
            <p:ph type="subTitle" sz="quarter" idx="1"/>
          </p:nvPr>
        </p:nvSpPr>
        <p:spPr>
          <a:prstGeom prst="rect">
            <a:avLst/>
          </a:prstGeom>
        </p:spPr>
        <p:txBody>
          <a:bodyPr/>
          <a:lstStyle>
            <a:lvl1pPr>
              <a:defRPr>
                <a:solidFill>
                  <a:schemeClr val="accent4">
                    <a:hueOff val="-1247790"/>
                    <a:lumOff val="-12326"/>
                  </a:schemeClr>
                </a:solidFill>
                <a:effectLst>
                  <a:outerShdw sx="100000" sy="100000" kx="0" ky="0" algn="b" rotWithShape="0" blurRad="12700" dist="63500" dir="18900000">
                    <a:srgbClr val="000000"/>
                  </a:outerShdw>
                </a:effectLst>
              </a:defRPr>
            </a:lvl1pPr>
          </a:lstStyle>
          <a:p>
            <a:pPr/>
            <a:r>
              <a:t>Course-based Undergraduate Research Experience in CS</a:t>
            </a:r>
          </a:p>
        </p:txBody>
      </p:sp>
      <p:sp>
        <p:nvSpPr>
          <p:cNvPr id="175" name="Spring 2024"/>
          <p:cNvSpPr txBox="1"/>
          <p:nvPr/>
        </p:nvSpPr>
        <p:spPr>
          <a:xfrm>
            <a:off x="14675581" y="12490367"/>
            <a:ext cx="8501920" cy="636979"/>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algn="r" defTabSz="825500">
              <a:lnSpc>
                <a:spcPct val="100000"/>
              </a:lnSpc>
              <a:spcBef>
                <a:spcPts val="0"/>
              </a:spcBef>
              <a:defRPr b="1" sz="3600">
                <a:solidFill>
                  <a:srgbClr val="FFFFFF"/>
                </a:solidFill>
              </a:defRPr>
            </a:lvl1pPr>
          </a:lstStyle>
          <a:p>
            <a:pPr/>
            <a:r>
              <a:t>Spring 2024</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Google Scholar"/>
          <p:cNvSpPr txBox="1"/>
          <p:nvPr>
            <p:ph type="title"/>
          </p:nvPr>
        </p:nvSpPr>
        <p:spPr>
          <a:xfrm>
            <a:off x="1206500" y="1079500"/>
            <a:ext cx="8042046" cy="1433163"/>
          </a:xfrm>
          <a:prstGeom prst="rect">
            <a:avLst/>
          </a:prstGeom>
        </p:spPr>
        <p:txBody>
          <a:bodyPr/>
          <a:lstStyle/>
          <a:p>
            <a:pPr/>
            <a:r>
              <a:t>Google Scholar</a:t>
            </a:r>
          </a:p>
        </p:txBody>
      </p:sp>
      <p:sp>
        <p:nvSpPr>
          <p:cNvPr id="218" name="scholar.google.com"/>
          <p:cNvSpPr txBox="1"/>
          <p:nvPr>
            <p:ph type="body" idx="21"/>
          </p:nvPr>
        </p:nvSpPr>
        <p:spPr>
          <a:xfrm>
            <a:off x="1206500" y="2372962"/>
            <a:ext cx="6905782" cy="934780"/>
          </a:xfrm>
          <a:prstGeom prst="rect">
            <a:avLst/>
          </a:prstGeom>
          <a:extLst>
            <a:ext uri="{C572A759-6A51-4108-AA02-DFA0A04FC94B}">
              <ma14:wrappingTextBoxFlag xmlns:ma14="http://schemas.microsoft.com/office/mac/drawingml/2011/main" val="1"/>
            </a:ext>
          </a:extLst>
        </p:spPr>
        <p:txBody>
          <a:bodyPr/>
          <a:lstStyle/>
          <a:p>
            <a:pPr>
              <a:defRPr b="0" i="1"/>
            </a:pPr>
            <a:r>
              <a:rPr u="sng">
                <a:hlinkClick r:id="rId2" invalidUrl="" action="" tgtFrame="" tooltip="" history="1" highlightClick="0" endSnd="0"/>
              </a:rPr>
              <a:t>scholar.google.com</a:t>
            </a:r>
            <a:r>
              <a:t> </a:t>
            </a:r>
          </a:p>
        </p:txBody>
      </p:sp>
      <p:sp>
        <p:nvSpPr>
          <p:cNvPr id="219" name="Search engine specializing in research - papers and profiles.…"/>
          <p:cNvSpPr txBox="1"/>
          <p:nvPr>
            <p:ph type="body" sz="quarter" idx="1"/>
          </p:nvPr>
        </p:nvSpPr>
        <p:spPr>
          <a:xfrm>
            <a:off x="1206500" y="4248504"/>
            <a:ext cx="7918485" cy="8256012"/>
          </a:xfrm>
          <a:prstGeom prst="rect">
            <a:avLst/>
          </a:prstGeom>
        </p:spPr>
        <p:txBody>
          <a:bodyPr/>
          <a:lstStyle/>
          <a:p>
            <a:pPr marL="609599" indent="-609599" algn="just">
              <a:defRPr sz="3900"/>
            </a:pPr>
            <a:r>
              <a:t>Search engine specializing in research - papers and profiles.</a:t>
            </a:r>
          </a:p>
          <a:p>
            <a:pPr marL="609599" indent="-609599" algn="just">
              <a:defRPr sz="3900"/>
            </a:pPr>
            <a:r>
              <a:t>Useful for:</a:t>
            </a:r>
          </a:p>
          <a:p>
            <a:pPr lvl="2">
              <a:defRPr sz="3900"/>
            </a:pPr>
            <a:r>
              <a:rPr b="1"/>
              <a:t>free paper access</a:t>
            </a:r>
            <a:endParaRPr b="1"/>
          </a:p>
          <a:p>
            <a:pPr lvl="2">
              <a:defRPr sz="3900"/>
            </a:pPr>
            <a:r>
              <a:rPr b="1"/>
              <a:t>finding researchers</a:t>
            </a:r>
            <a:endParaRPr b="1"/>
          </a:p>
          <a:p>
            <a:pPr lvl="2">
              <a:defRPr sz="3900"/>
            </a:pPr>
            <a:r>
              <a:rPr b="1"/>
              <a:t>passive research </a:t>
            </a:r>
            <a:r>
              <a:t>(</a:t>
            </a:r>
            <a:r>
              <a:rPr i="1"/>
              <a:t>save articles &amp; it recommends more</a:t>
            </a:r>
            <a:r>
              <a:t>)</a:t>
            </a:r>
            <a:r>
              <a:rPr b="1"/>
              <a:t>.</a:t>
            </a:r>
          </a:p>
        </p:txBody>
      </p:sp>
      <p:sp>
        <p:nvSpPr>
          <p:cNvPr id="22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21" name="Screenshot 2024-01-17 at 3.48.52 PM.png" descr="Screenshot 2024-01-17 at 3.48.52 PM.png"/>
          <p:cNvPicPr>
            <a:picLocks noChangeAspect="1"/>
          </p:cNvPicPr>
          <p:nvPr/>
        </p:nvPicPr>
        <p:blipFill>
          <a:blip r:embed="rId3">
            <a:extLst/>
          </a:blip>
          <a:stretch>
            <a:fillRect/>
          </a:stretch>
        </p:blipFill>
        <p:spPr>
          <a:xfrm>
            <a:off x="10948604" y="1282700"/>
            <a:ext cx="13195301" cy="11150600"/>
          </a:xfrm>
          <a:prstGeom prst="rect">
            <a:avLst/>
          </a:prstGeom>
          <a:ln w="25400">
            <a:miter lim="400000"/>
          </a:ln>
          <a:effectLst>
            <a:outerShdw sx="100000" sy="100000" kx="0" ky="0" algn="b" rotWithShape="0" blurRad="254000" dist="127000" dir="5400000">
              <a:srgbClr val="000000">
                <a:alpha val="70000"/>
              </a:srgbClr>
            </a:outerShdw>
          </a:effectLst>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ResearchGate"/>
          <p:cNvSpPr txBox="1"/>
          <p:nvPr>
            <p:ph type="title"/>
          </p:nvPr>
        </p:nvSpPr>
        <p:spPr>
          <a:xfrm>
            <a:off x="1206500" y="1079500"/>
            <a:ext cx="8042046" cy="1433163"/>
          </a:xfrm>
          <a:prstGeom prst="rect">
            <a:avLst/>
          </a:prstGeom>
        </p:spPr>
        <p:txBody>
          <a:bodyPr/>
          <a:lstStyle/>
          <a:p>
            <a:pPr/>
            <a:r>
              <a:t>ResearchGate</a:t>
            </a:r>
          </a:p>
        </p:txBody>
      </p:sp>
      <p:sp>
        <p:nvSpPr>
          <p:cNvPr id="224" name="researchgate.net"/>
          <p:cNvSpPr txBox="1"/>
          <p:nvPr>
            <p:ph type="body" idx="21"/>
          </p:nvPr>
        </p:nvSpPr>
        <p:spPr>
          <a:xfrm>
            <a:off x="1206500" y="2372962"/>
            <a:ext cx="6905782" cy="934780"/>
          </a:xfrm>
          <a:prstGeom prst="rect">
            <a:avLst/>
          </a:prstGeom>
          <a:extLst>
            <a:ext uri="{C572A759-6A51-4108-AA02-DFA0A04FC94B}">
              <ma14:wrappingTextBoxFlag xmlns:ma14="http://schemas.microsoft.com/office/mac/drawingml/2011/main" val="1"/>
            </a:ext>
          </a:extLst>
        </p:spPr>
        <p:txBody>
          <a:bodyPr/>
          <a:lstStyle/>
          <a:p>
            <a:pPr>
              <a:defRPr b="0" i="1"/>
            </a:pPr>
            <a:r>
              <a:rPr u="sng">
                <a:hlinkClick r:id="rId2" invalidUrl="" action="" tgtFrame="" tooltip="" history="1" highlightClick="0" endSnd="0"/>
              </a:rPr>
              <a:t>researchgate.net</a:t>
            </a:r>
            <a:r>
              <a:t> </a:t>
            </a:r>
          </a:p>
        </p:txBody>
      </p:sp>
      <p:sp>
        <p:nvSpPr>
          <p:cNvPr id="225" name="Social media-like platform (profiles, newsfeed, messaging) for research.…"/>
          <p:cNvSpPr txBox="1"/>
          <p:nvPr>
            <p:ph type="body" sz="quarter" idx="1"/>
          </p:nvPr>
        </p:nvSpPr>
        <p:spPr>
          <a:xfrm>
            <a:off x="1206500" y="4248504"/>
            <a:ext cx="7631276" cy="8256012"/>
          </a:xfrm>
          <a:prstGeom prst="rect">
            <a:avLst/>
          </a:prstGeom>
        </p:spPr>
        <p:txBody>
          <a:bodyPr/>
          <a:lstStyle/>
          <a:p>
            <a:pPr marL="609599" indent="-609599" algn="just">
              <a:defRPr sz="3600"/>
            </a:pPr>
            <a:r>
              <a:t>Social media-like platform (profiles, newsfeed, messaging) for research.</a:t>
            </a:r>
          </a:p>
          <a:p>
            <a:pPr marL="609599" indent="-609599" algn="just">
              <a:defRPr sz="3600"/>
            </a:pPr>
            <a:r>
              <a:t>Useful for:</a:t>
            </a:r>
          </a:p>
          <a:p>
            <a:pPr lvl="2" algn="just">
              <a:defRPr sz="3600"/>
            </a:pPr>
            <a:r>
              <a:rPr b="1"/>
              <a:t>networking</a:t>
            </a:r>
            <a:endParaRPr b="1"/>
          </a:p>
          <a:p>
            <a:pPr lvl="2" algn="just">
              <a:defRPr sz="3600"/>
            </a:pPr>
            <a:r>
              <a:rPr b="1"/>
              <a:t>passive research </a:t>
            </a:r>
            <a:r>
              <a:t>- </a:t>
            </a:r>
            <a:r>
              <a:rPr i="1"/>
              <a:t>enter your interests &amp; it “learns” what new papers might be of interest.</a:t>
            </a:r>
          </a:p>
        </p:txBody>
      </p:sp>
      <p:sp>
        <p:nvSpPr>
          <p:cNvPr id="22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27" name="Screenshot 2024-01-17 at 3.44.23 PM.png" descr="Screenshot 2024-01-17 at 3.44.23 PM.png"/>
          <p:cNvPicPr>
            <a:picLocks noChangeAspect="1"/>
          </p:cNvPicPr>
          <p:nvPr/>
        </p:nvPicPr>
        <p:blipFill>
          <a:blip r:embed="rId3">
            <a:extLst/>
          </a:blip>
          <a:stretch>
            <a:fillRect/>
          </a:stretch>
        </p:blipFill>
        <p:spPr>
          <a:xfrm>
            <a:off x="9447326" y="1635564"/>
            <a:ext cx="14637114" cy="10444872"/>
          </a:xfrm>
          <a:prstGeom prst="rect">
            <a:avLst/>
          </a:prstGeom>
          <a:ln w="25400">
            <a:miter lim="400000"/>
          </a:ln>
          <a:effectLst>
            <a:outerShdw sx="100000" sy="100000" kx="0" ky="0" algn="b" rotWithShape="0" blurRad="254000" dist="127000" dir="5400000">
              <a:srgbClr val="000000">
                <a:alpha val="70000"/>
              </a:srgbClr>
            </a:outerShdw>
          </a:effectLst>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IEEE Collabratec"/>
          <p:cNvSpPr txBox="1"/>
          <p:nvPr>
            <p:ph type="title"/>
          </p:nvPr>
        </p:nvSpPr>
        <p:spPr>
          <a:xfrm>
            <a:off x="1206500" y="1079500"/>
            <a:ext cx="8006019" cy="1433163"/>
          </a:xfrm>
          <a:prstGeom prst="rect">
            <a:avLst/>
          </a:prstGeom>
        </p:spPr>
        <p:txBody>
          <a:bodyPr/>
          <a:lstStyle>
            <a:lvl1pPr defTabSz="2292038">
              <a:defRPr spc="-159" sz="7990"/>
            </a:lvl1pPr>
          </a:lstStyle>
          <a:p>
            <a:pPr/>
            <a:r>
              <a:t>IEEE Collabratec</a:t>
            </a:r>
          </a:p>
        </p:txBody>
      </p:sp>
      <p:sp>
        <p:nvSpPr>
          <p:cNvPr id="230" name="ieee-collabratec.ieee.org"/>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defRPr b="0" i="1"/>
            </a:pPr>
            <a:r>
              <a:rPr u="sng">
                <a:hlinkClick r:id="rId2" invalidUrl="" action="" tgtFrame="" tooltip="" history="1" highlightClick="0" endSnd="0"/>
              </a:rPr>
              <a:t>ieee-collabratec.ieee.org</a:t>
            </a:r>
            <a:r>
              <a:t> </a:t>
            </a:r>
          </a:p>
        </p:txBody>
      </p:sp>
      <p:sp>
        <p:nvSpPr>
          <p:cNvPr id="23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32" name="Screenshot 2024-01-17 at 4.03.16 PM.png" descr="Screenshot 2024-01-17 at 4.03.16 PM.png"/>
          <p:cNvPicPr>
            <a:picLocks noChangeAspect="1"/>
          </p:cNvPicPr>
          <p:nvPr/>
        </p:nvPicPr>
        <p:blipFill>
          <a:blip r:embed="rId3">
            <a:extLst/>
          </a:blip>
          <a:stretch>
            <a:fillRect/>
          </a:stretch>
        </p:blipFill>
        <p:spPr>
          <a:xfrm>
            <a:off x="10173434" y="1859977"/>
            <a:ext cx="13810170" cy="9996046"/>
          </a:xfrm>
          <a:prstGeom prst="rect">
            <a:avLst/>
          </a:prstGeom>
          <a:ln w="25400">
            <a:miter lim="400000"/>
          </a:ln>
          <a:effectLst>
            <a:outerShdw sx="100000" sy="100000" kx="0" ky="0" algn="b" rotWithShape="0" blurRad="254000" dist="127000" dir="5400000">
              <a:srgbClr val="000000">
                <a:alpha val="70000"/>
              </a:srgbClr>
            </a:outerShdw>
          </a:effectLst>
        </p:spPr>
      </p:pic>
      <p:sp>
        <p:nvSpPr>
          <p:cNvPr id="233" name="Social media-like platform (profiles, newsfeed, messaging).…"/>
          <p:cNvSpPr txBox="1"/>
          <p:nvPr>
            <p:ph type="body" sz="quarter" idx="1"/>
          </p:nvPr>
        </p:nvSpPr>
        <p:spPr>
          <a:xfrm>
            <a:off x="1206500" y="4248504"/>
            <a:ext cx="7611719" cy="8256012"/>
          </a:xfrm>
          <a:prstGeom prst="rect">
            <a:avLst/>
          </a:prstGeom>
        </p:spPr>
        <p:txBody>
          <a:bodyPr/>
          <a:lstStyle/>
          <a:p>
            <a:pPr marL="609599" indent="-609599">
              <a:defRPr sz="4000"/>
            </a:pPr>
            <a:r>
              <a:t>Social media-like platform (profiles, newsfeed, messaging).</a:t>
            </a:r>
          </a:p>
          <a:p>
            <a:pPr marL="609599" indent="-609599" algn="just">
              <a:defRPr sz="4000"/>
            </a:pPr>
            <a:r>
              <a:t>Useful for:</a:t>
            </a:r>
          </a:p>
          <a:p>
            <a:pPr lvl="2">
              <a:defRPr b="1" sz="4000"/>
            </a:pPr>
            <a:r>
              <a:t>networking</a:t>
            </a:r>
          </a:p>
          <a:p>
            <a:pPr lvl="2">
              <a:defRPr sz="4000"/>
            </a:pPr>
            <a:r>
              <a:rPr b="1"/>
              <a:t>searching for a graduate advisor</a:t>
            </a:r>
            <a:endParaRPr b="1"/>
          </a:p>
          <a:p>
            <a:pPr lvl="2">
              <a:defRPr sz="4000"/>
            </a:pPr>
            <a:r>
              <a:rPr b="1"/>
              <a:t>job search</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5" name="AI for Research"/>
          <p:cNvSpPr txBox="1"/>
          <p:nvPr>
            <p:ph type="title"/>
          </p:nvPr>
        </p:nvSpPr>
        <p:spPr>
          <a:prstGeom prst="rect">
            <a:avLst/>
          </a:prstGeom>
        </p:spPr>
        <p:txBody>
          <a:bodyPr/>
          <a:lstStyle/>
          <a:p>
            <a:pPr/>
            <a:r>
              <a:t>AI for Research</a:t>
            </a:r>
          </a:p>
        </p:txBody>
      </p:sp>
      <p:sp>
        <p:nvSpPr>
          <p:cNvPr id="236" name="Tool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i="1"/>
            </a:lvl1pPr>
          </a:lstStyle>
          <a:p>
            <a:pPr/>
            <a:r>
              <a:t>Tools</a:t>
            </a:r>
          </a:p>
        </p:txBody>
      </p:sp>
      <p:sp>
        <p:nvSpPr>
          <p:cNvPr id="237" name="LLMs are very helpful, but also very prone to hallucination (inferring invalid information when exact answers aren’t available).…"/>
          <p:cNvSpPr txBox="1"/>
          <p:nvPr>
            <p:ph type="body" sz="half" idx="1"/>
          </p:nvPr>
        </p:nvSpPr>
        <p:spPr>
          <a:xfrm>
            <a:off x="1206500" y="3842414"/>
            <a:ext cx="9694699" cy="9068191"/>
          </a:xfrm>
          <a:prstGeom prst="rect">
            <a:avLst/>
          </a:prstGeom>
        </p:spPr>
        <p:txBody>
          <a:bodyPr/>
          <a:lstStyle/>
          <a:p>
            <a:pPr marL="0" indent="0" defTabSz="2023821">
              <a:lnSpc>
                <a:spcPct val="100000"/>
              </a:lnSpc>
              <a:spcBef>
                <a:spcPts val="400"/>
              </a:spcBef>
              <a:buSzTx/>
              <a:buNone/>
              <a:defRPr sz="3984"/>
            </a:pPr>
            <a:r>
              <a:t>LLMs are very helpful, but also very prone to </a:t>
            </a:r>
            <a:r>
              <a:rPr b="1" i="1"/>
              <a:t>hallucination</a:t>
            </a:r>
            <a:r>
              <a:rPr i="1"/>
              <a:t> (inferring invalid information when exact answers aren’t available).</a:t>
            </a:r>
          </a:p>
          <a:p>
            <a:pPr marL="0" indent="0" defTabSz="2023821">
              <a:lnSpc>
                <a:spcPct val="100000"/>
              </a:lnSpc>
              <a:spcBef>
                <a:spcPts val="400"/>
              </a:spcBef>
              <a:buSzTx/>
              <a:buNone/>
              <a:defRPr sz="3984"/>
            </a:pPr>
          </a:p>
          <a:p>
            <a:pPr marL="0" indent="0" defTabSz="2023821">
              <a:lnSpc>
                <a:spcPct val="100000"/>
              </a:lnSpc>
              <a:spcBef>
                <a:spcPts val="400"/>
              </a:spcBef>
              <a:buSzTx/>
              <a:buNone/>
              <a:defRPr sz="3984"/>
            </a:pPr>
            <a:r>
              <a:t>Plenty of free options…</a:t>
            </a:r>
          </a:p>
          <a:p>
            <a:pPr lvl="1" marL="1011936" indent="-505968" defTabSz="2023821">
              <a:lnSpc>
                <a:spcPct val="100000"/>
              </a:lnSpc>
              <a:spcBef>
                <a:spcPts val="400"/>
              </a:spcBef>
              <a:defRPr sz="3984"/>
            </a:pPr>
            <a:r>
              <a:t>Google Bard</a:t>
            </a:r>
          </a:p>
          <a:p>
            <a:pPr lvl="1" marL="1011936" indent="-505968" defTabSz="2023821">
              <a:lnSpc>
                <a:spcPct val="100000"/>
              </a:lnSpc>
              <a:spcBef>
                <a:spcPts val="400"/>
              </a:spcBef>
              <a:defRPr sz="3984"/>
            </a:pPr>
            <a:r>
              <a:t>OpenAI ChatGPT 3.5</a:t>
            </a:r>
          </a:p>
          <a:p>
            <a:pPr lvl="1" marL="1011936" indent="-505968" defTabSz="2023821">
              <a:lnSpc>
                <a:spcPct val="100000"/>
              </a:lnSpc>
              <a:spcBef>
                <a:spcPts val="400"/>
              </a:spcBef>
              <a:defRPr sz="3984"/>
            </a:pPr>
          </a:p>
          <a:p>
            <a:pPr lvl="1" marL="0" indent="0" defTabSz="2023821">
              <a:lnSpc>
                <a:spcPct val="100000"/>
              </a:lnSpc>
              <a:spcBef>
                <a:spcPts val="400"/>
              </a:spcBef>
              <a:buSzTx/>
              <a:buNone/>
              <a:defRPr sz="3984"/>
            </a:pPr>
            <a:r>
              <a:t>I like…</a:t>
            </a:r>
          </a:p>
          <a:p>
            <a:pPr lvl="1" marL="1011936" indent="-505968" defTabSz="2023821">
              <a:lnSpc>
                <a:spcPct val="100000"/>
              </a:lnSpc>
              <a:spcBef>
                <a:spcPts val="400"/>
              </a:spcBef>
              <a:defRPr sz="3984"/>
            </a:pPr>
            <a:r>
              <a:t>Perplexity (free mobile app for GPT 3.5)</a:t>
            </a:r>
          </a:p>
          <a:p>
            <a:pPr lvl="1" marL="1011936" indent="-505968" defTabSz="2023821">
              <a:lnSpc>
                <a:spcPct val="100000"/>
              </a:lnSpc>
              <a:spcBef>
                <a:spcPts val="400"/>
              </a:spcBef>
              <a:defRPr sz="3984"/>
            </a:pPr>
            <a:r>
              <a:rPr u="sng">
                <a:hlinkClick r:id="rId2" invalidUrl="" action="" tgtFrame="" tooltip="" history="1" highlightClick="0" endSnd="0"/>
              </a:rPr>
              <a:t>listening.io</a:t>
            </a:r>
            <a:r>
              <a:t> (paid mobile app for listening to research papers) </a:t>
            </a:r>
          </a:p>
        </p:txBody>
      </p:sp>
      <p:sp>
        <p:nvSpPr>
          <p:cNvPr id="23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39" name="Screenshot 2023-10-16 at 9.58.25 PM.png" descr="Screenshot 2023-10-16 at 9.58.25 PM.png"/>
          <p:cNvPicPr>
            <a:picLocks noChangeAspect="1"/>
          </p:cNvPicPr>
          <p:nvPr/>
        </p:nvPicPr>
        <p:blipFill>
          <a:blip r:embed="rId3">
            <a:extLst/>
          </a:blip>
          <a:stretch>
            <a:fillRect/>
          </a:stretch>
        </p:blipFill>
        <p:spPr>
          <a:xfrm>
            <a:off x="12453065" y="3228000"/>
            <a:ext cx="11593556" cy="8408726"/>
          </a:xfrm>
          <a:prstGeom prst="rect">
            <a:avLst/>
          </a:prstGeom>
          <a:ln w="25400">
            <a:miter lim="400000"/>
          </a:ln>
          <a:effectLst>
            <a:outerShdw sx="100000" sy="100000" kx="0" ky="0" algn="b" rotWithShape="0" blurRad="355600" dist="177800" dir="5400000">
              <a:srgbClr val="000000">
                <a:alpha val="70000"/>
              </a:srgbClr>
            </a:outerShdw>
          </a:effectLst>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AI for Research"/>
          <p:cNvSpPr txBox="1"/>
          <p:nvPr>
            <p:ph type="title"/>
          </p:nvPr>
        </p:nvSpPr>
        <p:spPr>
          <a:prstGeom prst="rect">
            <a:avLst/>
          </a:prstGeom>
        </p:spPr>
        <p:txBody>
          <a:bodyPr/>
          <a:lstStyle/>
          <a:p>
            <a:pPr/>
            <a:r>
              <a:t>AI for Research</a:t>
            </a:r>
          </a:p>
        </p:txBody>
      </p:sp>
      <p:sp>
        <p:nvSpPr>
          <p:cNvPr id="242" name="Do’s &amp; Don’t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i="1"/>
            </a:lvl1pPr>
          </a:lstStyle>
          <a:p>
            <a:pPr/>
            <a:r>
              <a:t>Do’s &amp; Don’ts</a:t>
            </a:r>
          </a:p>
        </p:txBody>
      </p:sp>
      <p:sp>
        <p:nvSpPr>
          <p:cNvPr id="243" name="Do:…"/>
          <p:cNvSpPr txBox="1"/>
          <p:nvPr>
            <p:ph type="body" sz="half" idx="1"/>
          </p:nvPr>
        </p:nvSpPr>
        <p:spPr>
          <a:xfrm>
            <a:off x="1206500" y="3968228"/>
            <a:ext cx="9486317" cy="8256012"/>
          </a:xfrm>
          <a:prstGeom prst="rect">
            <a:avLst/>
          </a:prstGeom>
        </p:spPr>
        <p:txBody>
          <a:bodyPr/>
          <a:lstStyle/>
          <a:p>
            <a:pPr marL="0" indent="0">
              <a:lnSpc>
                <a:spcPct val="100000"/>
              </a:lnSpc>
              <a:spcBef>
                <a:spcPts val="2600"/>
              </a:spcBef>
              <a:buSzTx/>
              <a:buNone/>
              <a:defRPr b="1" u="sng"/>
            </a:pPr>
            <a:r>
              <a:t>Do:</a:t>
            </a:r>
          </a:p>
          <a:p>
            <a:pPr>
              <a:lnSpc>
                <a:spcPct val="100000"/>
              </a:lnSpc>
              <a:spcBef>
                <a:spcPts val="2600"/>
              </a:spcBef>
            </a:pPr>
            <a:r>
              <a:rPr b="1"/>
              <a:t>Start a chat</a:t>
            </a:r>
            <a:r>
              <a:t> about your research field/topics of interest.</a:t>
            </a:r>
          </a:p>
          <a:p>
            <a:pPr>
              <a:lnSpc>
                <a:spcPct val="100000"/>
              </a:lnSpc>
              <a:spcBef>
                <a:spcPts val="2600"/>
              </a:spcBef>
            </a:pPr>
            <a:r>
              <a:rPr b="1"/>
              <a:t>Verify</a:t>
            </a:r>
            <a:r>
              <a:t> any “facts” it provides.</a:t>
            </a:r>
          </a:p>
          <a:p>
            <a:pPr>
              <a:lnSpc>
                <a:spcPct val="100000"/>
              </a:lnSpc>
              <a:spcBef>
                <a:spcPts val="2600"/>
              </a:spcBef>
              <a:defRPr b="1"/>
            </a:pPr>
            <a:r>
              <a:t>Download an app</a:t>
            </a:r>
            <a:r>
              <a:rPr b="0"/>
              <a:t> for easy access.</a:t>
            </a:r>
            <a:endParaRPr b="0"/>
          </a:p>
          <a:p>
            <a:pPr>
              <a:lnSpc>
                <a:spcPct val="100000"/>
              </a:lnSpc>
              <a:spcBef>
                <a:spcPts val="2600"/>
              </a:spcBef>
              <a:defRPr b="1"/>
            </a:pPr>
            <a:r>
              <a:t>Get specific &amp; ask for help </a:t>
            </a:r>
            <a:r>
              <a:rPr b="0"/>
              <a:t>creating presentations, etc.</a:t>
            </a:r>
          </a:p>
        </p:txBody>
      </p:sp>
      <p:sp>
        <p:nvSpPr>
          <p:cNvPr id="24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45" name="Don’t:…"/>
          <p:cNvSpPr txBox="1"/>
          <p:nvPr/>
        </p:nvSpPr>
        <p:spPr>
          <a:xfrm>
            <a:off x="13408717" y="3968228"/>
            <a:ext cx="9486318" cy="88165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2340805">
              <a:lnSpc>
                <a:spcPct val="100000"/>
              </a:lnSpc>
              <a:spcBef>
                <a:spcPts val="1700"/>
              </a:spcBef>
              <a:defRPr b="1" sz="4608" u="sng"/>
            </a:pPr>
            <a:r>
              <a:t>Don’t:</a:t>
            </a:r>
          </a:p>
          <a:p>
            <a:pPr marL="585215" indent="-585215" defTabSz="2340805">
              <a:lnSpc>
                <a:spcPct val="100000"/>
              </a:lnSpc>
              <a:spcBef>
                <a:spcPts val="1700"/>
              </a:spcBef>
              <a:buSzPct val="123000"/>
              <a:buChar char="•"/>
              <a:defRPr sz="4608"/>
            </a:pPr>
            <a:r>
              <a:rPr b="1"/>
              <a:t>Cite</a:t>
            </a:r>
            <a:r>
              <a:t> any LLM as a source.</a:t>
            </a:r>
          </a:p>
          <a:p>
            <a:pPr marL="585215" indent="-585215" defTabSz="2340805">
              <a:lnSpc>
                <a:spcPct val="100000"/>
              </a:lnSpc>
              <a:spcBef>
                <a:spcPts val="1700"/>
              </a:spcBef>
              <a:buSzPct val="123000"/>
              <a:buChar char="•"/>
              <a:defRPr sz="4608"/>
            </a:pPr>
            <a:r>
              <a:rPr b="1"/>
              <a:t>Pay</a:t>
            </a:r>
            <a:r>
              <a:t> for a service just for research (</a:t>
            </a:r>
            <a:r>
              <a:rPr i="1"/>
              <a:t>not worth it, yet!)</a:t>
            </a:r>
          </a:p>
          <a:p>
            <a:pPr marL="585215" indent="-585215" defTabSz="2340805">
              <a:lnSpc>
                <a:spcPct val="100000"/>
              </a:lnSpc>
              <a:spcBef>
                <a:spcPts val="1700"/>
              </a:spcBef>
              <a:buSzPct val="123000"/>
              <a:buChar char="•"/>
              <a:defRPr sz="4608"/>
            </a:pPr>
            <a:r>
              <a:rPr b="1"/>
              <a:t>Upload</a:t>
            </a:r>
            <a:r>
              <a:t> any material from any class, research, or employer.</a:t>
            </a:r>
          </a:p>
          <a:p>
            <a:pPr marL="585215" indent="-585215" defTabSz="2340805">
              <a:lnSpc>
                <a:spcPct val="100000"/>
              </a:lnSpc>
              <a:spcBef>
                <a:spcPts val="1700"/>
              </a:spcBef>
              <a:buSzPct val="123000"/>
              <a:buChar char="•"/>
              <a:defRPr sz="4608"/>
            </a:pPr>
            <a:r>
              <a:rPr b="1"/>
              <a:t>Generate</a:t>
            </a:r>
            <a:r>
              <a:t> anything you were supposed to write.</a:t>
            </a:r>
          </a:p>
          <a:p>
            <a:pPr marL="585215" indent="-585215" defTabSz="2340805">
              <a:lnSpc>
                <a:spcPct val="100000"/>
              </a:lnSpc>
              <a:spcBef>
                <a:spcPts val="1700"/>
              </a:spcBef>
              <a:buSzPct val="123000"/>
              <a:buChar char="•"/>
              <a:defRPr b="1" sz="4608"/>
            </a:pPr>
            <a:r>
              <a:t>Fall for </a:t>
            </a:r>
            <a:r>
              <a:rPr b="0"/>
              <a:t>the “made easy” services (e.g. for summarization, etc)</a:t>
            </a:r>
          </a:p>
        </p:txBody>
      </p:sp>
      <p:sp>
        <p:nvSpPr>
          <p:cNvPr id="246" name="Dingbat Check"/>
          <p:cNvSpPr/>
          <p:nvPr/>
        </p:nvSpPr>
        <p:spPr>
          <a:xfrm>
            <a:off x="2805964" y="3647044"/>
            <a:ext cx="1301543" cy="1236808"/>
          </a:xfrm>
          <a:custGeom>
            <a:avLst/>
            <a:gdLst/>
            <a:ahLst/>
            <a:cxnLst>
              <a:cxn ang="0">
                <a:pos x="wd2" y="hd2"/>
              </a:cxn>
              <a:cxn ang="5400000">
                <a:pos x="wd2" y="hd2"/>
              </a:cxn>
              <a:cxn ang="10800000">
                <a:pos x="wd2" y="hd2"/>
              </a:cxn>
              <a:cxn ang="16200000">
                <a:pos x="wd2" y="hd2"/>
              </a:cxn>
            </a:cxnLst>
            <a:rect l="0" t="0" r="r" b="b"/>
            <a:pathLst>
              <a:path w="21452" h="20404" fill="norm" stroke="1" extrusionOk="0">
                <a:moveTo>
                  <a:pt x="19340" y="6"/>
                </a:moveTo>
                <a:cubicBezTo>
                  <a:pt x="18911" y="-308"/>
                  <a:pt x="8317" y="11620"/>
                  <a:pt x="6423" y="13985"/>
                </a:cubicBezTo>
                <a:cubicBezTo>
                  <a:pt x="6323" y="14108"/>
                  <a:pt x="6215" y="14226"/>
                  <a:pt x="6090" y="14370"/>
                </a:cubicBezTo>
                <a:cubicBezTo>
                  <a:pt x="5960" y="14216"/>
                  <a:pt x="5854" y="14096"/>
                  <a:pt x="5755" y="13971"/>
                </a:cubicBezTo>
                <a:cubicBezTo>
                  <a:pt x="4964" y="12967"/>
                  <a:pt x="4458" y="12167"/>
                  <a:pt x="3657" y="11171"/>
                </a:cubicBezTo>
                <a:cubicBezTo>
                  <a:pt x="3337" y="10773"/>
                  <a:pt x="2972" y="10410"/>
                  <a:pt x="2634" y="10026"/>
                </a:cubicBezTo>
                <a:cubicBezTo>
                  <a:pt x="2472" y="9843"/>
                  <a:pt x="2283" y="9849"/>
                  <a:pt x="2071" y="9915"/>
                </a:cubicBezTo>
                <a:cubicBezTo>
                  <a:pt x="1856" y="9981"/>
                  <a:pt x="1574" y="9982"/>
                  <a:pt x="1303" y="10152"/>
                </a:cubicBezTo>
                <a:cubicBezTo>
                  <a:pt x="1209" y="10262"/>
                  <a:pt x="1332" y="10438"/>
                  <a:pt x="1349" y="10609"/>
                </a:cubicBezTo>
                <a:cubicBezTo>
                  <a:pt x="1369" y="10821"/>
                  <a:pt x="603" y="10792"/>
                  <a:pt x="203" y="11061"/>
                </a:cubicBezTo>
                <a:cubicBezTo>
                  <a:pt x="111" y="11123"/>
                  <a:pt x="286" y="11375"/>
                  <a:pt x="227" y="11440"/>
                </a:cubicBezTo>
                <a:cubicBezTo>
                  <a:pt x="51" y="11634"/>
                  <a:pt x="-61" y="11588"/>
                  <a:pt x="36" y="11826"/>
                </a:cubicBezTo>
                <a:cubicBezTo>
                  <a:pt x="896" y="13941"/>
                  <a:pt x="2182" y="15733"/>
                  <a:pt x="3218" y="17879"/>
                </a:cubicBezTo>
                <a:cubicBezTo>
                  <a:pt x="4865" y="21292"/>
                  <a:pt x="5178" y="19166"/>
                  <a:pt x="5654" y="19575"/>
                </a:cubicBezTo>
                <a:cubicBezTo>
                  <a:pt x="7119" y="20836"/>
                  <a:pt x="6474" y="21179"/>
                  <a:pt x="9921" y="16770"/>
                </a:cubicBezTo>
                <a:cubicBezTo>
                  <a:pt x="11378" y="14721"/>
                  <a:pt x="19009" y="5203"/>
                  <a:pt x="20710" y="3334"/>
                </a:cubicBezTo>
                <a:cubicBezTo>
                  <a:pt x="20919" y="3106"/>
                  <a:pt x="21118" y="2879"/>
                  <a:pt x="21258" y="2594"/>
                </a:cubicBezTo>
                <a:cubicBezTo>
                  <a:pt x="21526" y="2050"/>
                  <a:pt x="21539" y="2066"/>
                  <a:pt x="21150" y="1624"/>
                </a:cubicBezTo>
                <a:cubicBezTo>
                  <a:pt x="21006" y="1461"/>
                  <a:pt x="20856" y="1427"/>
                  <a:pt x="20646" y="1437"/>
                </a:cubicBezTo>
                <a:cubicBezTo>
                  <a:pt x="20244" y="1456"/>
                  <a:pt x="20044" y="1227"/>
                  <a:pt x="20086" y="860"/>
                </a:cubicBezTo>
                <a:cubicBezTo>
                  <a:pt x="20096" y="778"/>
                  <a:pt x="20075" y="672"/>
                  <a:pt x="20023" y="612"/>
                </a:cubicBezTo>
                <a:cubicBezTo>
                  <a:pt x="19903" y="469"/>
                  <a:pt x="19492" y="117"/>
                  <a:pt x="19340" y="6"/>
                </a:cubicBezTo>
                <a:close/>
              </a:path>
            </a:pathLst>
          </a:custGeom>
          <a:solidFill>
            <a:srgbClr val="60D937"/>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p>
        </p:txBody>
      </p:sp>
      <p:sp>
        <p:nvSpPr>
          <p:cNvPr id="247" name="Dingbat X"/>
          <p:cNvSpPr/>
          <p:nvPr/>
        </p:nvSpPr>
        <p:spPr>
          <a:xfrm>
            <a:off x="15584459" y="3582308"/>
            <a:ext cx="1156230" cy="1366281"/>
          </a:xfrm>
          <a:custGeom>
            <a:avLst/>
            <a:gdLst/>
            <a:ahLst/>
            <a:cxnLst>
              <a:cxn ang="0">
                <a:pos x="wd2" y="hd2"/>
              </a:cxn>
              <a:cxn ang="5400000">
                <a:pos x="wd2" y="hd2"/>
              </a:cxn>
              <a:cxn ang="10800000">
                <a:pos x="wd2" y="hd2"/>
              </a:cxn>
              <a:cxn ang="16200000">
                <a:pos x="wd2" y="hd2"/>
              </a:cxn>
            </a:cxnLst>
            <a:rect l="0" t="0" r="r" b="b"/>
            <a:pathLst>
              <a:path w="21484" h="21548" fill="norm" stroke="1" extrusionOk="0">
                <a:moveTo>
                  <a:pt x="18655" y="0"/>
                </a:moveTo>
                <a:cubicBezTo>
                  <a:pt x="18494" y="5"/>
                  <a:pt x="18333" y="109"/>
                  <a:pt x="18066" y="314"/>
                </a:cubicBezTo>
                <a:cubicBezTo>
                  <a:pt x="15478" y="2289"/>
                  <a:pt x="13027" y="4381"/>
                  <a:pt x="10727" y="6600"/>
                </a:cubicBezTo>
                <a:cubicBezTo>
                  <a:pt x="10587" y="6735"/>
                  <a:pt x="10434" y="6862"/>
                  <a:pt x="10258" y="7020"/>
                </a:cubicBezTo>
                <a:cubicBezTo>
                  <a:pt x="10102" y="6832"/>
                  <a:pt x="9974" y="6685"/>
                  <a:pt x="9856" y="6533"/>
                </a:cubicBezTo>
                <a:cubicBezTo>
                  <a:pt x="8908" y="5315"/>
                  <a:pt x="7971" y="4091"/>
                  <a:pt x="7009" y="2882"/>
                </a:cubicBezTo>
                <a:cubicBezTo>
                  <a:pt x="6625" y="2399"/>
                  <a:pt x="6178" y="1951"/>
                  <a:pt x="5769" y="1483"/>
                </a:cubicBezTo>
                <a:cubicBezTo>
                  <a:pt x="5573" y="1260"/>
                  <a:pt x="5327" y="1254"/>
                  <a:pt x="5044" y="1314"/>
                </a:cubicBezTo>
                <a:cubicBezTo>
                  <a:pt x="4759" y="1375"/>
                  <a:pt x="4593" y="1540"/>
                  <a:pt x="4590" y="1770"/>
                </a:cubicBezTo>
                <a:cubicBezTo>
                  <a:pt x="4583" y="2129"/>
                  <a:pt x="4349" y="2291"/>
                  <a:pt x="3989" y="2389"/>
                </a:cubicBezTo>
                <a:cubicBezTo>
                  <a:pt x="3741" y="2232"/>
                  <a:pt x="3498" y="2079"/>
                  <a:pt x="3221" y="1904"/>
                </a:cubicBezTo>
                <a:cubicBezTo>
                  <a:pt x="2922" y="2176"/>
                  <a:pt x="2660" y="2427"/>
                  <a:pt x="2382" y="2665"/>
                </a:cubicBezTo>
                <a:cubicBezTo>
                  <a:pt x="2135" y="2876"/>
                  <a:pt x="2125" y="3090"/>
                  <a:pt x="2231" y="3371"/>
                </a:cubicBezTo>
                <a:cubicBezTo>
                  <a:pt x="3179" y="5877"/>
                  <a:pt x="4394" y="8283"/>
                  <a:pt x="5880" y="10593"/>
                </a:cubicBezTo>
                <a:cubicBezTo>
                  <a:pt x="5956" y="10712"/>
                  <a:pt x="6024" y="10835"/>
                  <a:pt x="6094" y="10951"/>
                </a:cubicBezTo>
                <a:cubicBezTo>
                  <a:pt x="4046" y="12991"/>
                  <a:pt x="2019" y="15012"/>
                  <a:pt x="0" y="17024"/>
                </a:cubicBezTo>
                <a:cubicBezTo>
                  <a:pt x="166" y="17359"/>
                  <a:pt x="297" y="17644"/>
                  <a:pt x="450" y="17921"/>
                </a:cubicBezTo>
                <a:cubicBezTo>
                  <a:pt x="559" y="18117"/>
                  <a:pt x="570" y="18299"/>
                  <a:pt x="443" y="18491"/>
                </a:cubicBezTo>
                <a:cubicBezTo>
                  <a:pt x="355" y="18625"/>
                  <a:pt x="277" y="18763"/>
                  <a:pt x="214" y="18906"/>
                </a:cubicBezTo>
                <a:cubicBezTo>
                  <a:pt x="179" y="18986"/>
                  <a:pt x="139" y="19096"/>
                  <a:pt x="175" y="19164"/>
                </a:cubicBezTo>
                <a:cubicBezTo>
                  <a:pt x="462" y="19717"/>
                  <a:pt x="876" y="20186"/>
                  <a:pt x="1406" y="20550"/>
                </a:cubicBezTo>
                <a:cubicBezTo>
                  <a:pt x="1668" y="20457"/>
                  <a:pt x="1862" y="20370"/>
                  <a:pt x="2068" y="20319"/>
                </a:cubicBezTo>
                <a:cubicBezTo>
                  <a:pt x="2305" y="20259"/>
                  <a:pt x="2506" y="20384"/>
                  <a:pt x="2432" y="20567"/>
                </a:cubicBezTo>
                <a:cubicBezTo>
                  <a:pt x="2271" y="20967"/>
                  <a:pt x="2606" y="21165"/>
                  <a:pt x="2838" y="21403"/>
                </a:cubicBezTo>
                <a:cubicBezTo>
                  <a:pt x="3027" y="21596"/>
                  <a:pt x="3335" y="21593"/>
                  <a:pt x="3548" y="21414"/>
                </a:cubicBezTo>
                <a:cubicBezTo>
                  <a:pt x="3624" y="21350"/>
                  <a:pt x="3679" y="21268"/>
                  <a:pt x="3745" y="21195"/>
                </a:cubicBezTo>
                <a:cubicBezTo>
                  <a:pt x="5406" y="19353"/>
                  <a:pt x="7068" y="17510"/>
                  <a:pt x="8732" y="15669"/>
                </a:cubicBezTo>
                <a:cubicBezTo>
                  <a:pt x="8850" y="15538"/>
                  <a:pt x="8982" y="15417"/>
                  <a:pt x="9151" y="15248"/>
                </a:cubicBezTo>
                <a:cubicBezTo>
                  <a:pt x="9312" y="15457"/>
                  <a:pt x="9442" y="15618"/>
                  <a:pt x="9566" y="15782"/>
                </a:cubicBezTo>
                <a:cubicBezTo>
                  <a:pt x="10552" y="17091"/>
                  <a:pt x="11622" y="18348"/>
                  <a:pt x="12799" y="19538"/>
                </a:cubicBezTo>
                <a:cubicBezTo>
                  <a:pt x="13137" y="19880"/>
                  <a:pt x="13363" y="19913"/>
                  <a:pt x="13764" y="19639"/>
                </a:cubicBezTo>
                <a:cubicBezTo>
                  <a:pt x="14071" y="19429"/>
                  <a:pt x="14340" y="19181"/>
                  <a:pt x="14638" y="18942"/>
                </a:cubicBezTo>
                <a:cubicBezTo>
                  <a:pt x="14977" y="19118"/>
                  <a:pt x="15325" y="19299"/>
                  <a:pt x="15670" y="19479"/>
                </a:cubicBezTo>
                <a:cubicBezTo>
                  <a:pt x="15874" y="19336"/>
                  <a:pt x="16024" y="19228"/>
                  <a:pt x="16179" y="19123"/>
                </a:cubicBezTo>
                <a:cubicBezTo>
                  <a:pt x="16407" y="18969"/>
                  <a:pt x="16586" y="18817"/>
                  <a:pt x="16625" y="18532"/>
                </a:cubicBezTo>
                <a:cubicBezTo>
                  <a:pt x="16663" y="18245"/>
                  <a:pt x="16848" y="17980"/>
                  <a:pt x="17238" y="17893"/>
                </a:cubicBezTo>
                <a:cubicBezTo>
                  <a:pt x="17537" y="17826"/>
                  <a:pt x="17736" y="17646"/>
                  <a:pt x="17893" y="17435"/>
                </a:cubicBezTo>
                <a:cubicBezTo>
                  <a:pt x="18144" y="17098"/>
                  <a:pt x="18337" y="16737"/>
                  <a:pt x="18424" y="16377"/>
                </a:cubicBezTo>
                <a:cubicBezTo>
                  <a:pt x="16705" y="14528"/>
                  <a:pt x="15014" y="12708"/>
                  <a:pt x="13308" y="10873"/>
                </a:cubicBezTo>
                <a:cubicBezTo>
                  <a:pt x="13494" y="10665"/>
                  <a:pt x="13612" y="10530"/>
                  <a:pt x="13734" y="10397"/>
                </a:cubicBezTo>
                <a:cubicBezTo>
                  <a:pt x="15805" y="8137"/>
                  <a:pt x="18039" y="6000"/>
                  <a:pt x="20413" y="3968"/>
                </a:cubicBezTo>
                <a:cubicBezTo>
                  <a:pt x="20703" y="3719"/>
                  <a:pt x="20983" y="3471"/>
                  <a:pt x="21190" y="3153"/>
                </a:cubicBezTo>
                <a:cubicBezTo>
                  <a:pt x="21585" y="2544"/>
                  <a:pt x="21600" y="2565"/>
                  <a:pt x="21129" y="2026"/>
                </a:cubicBezTo>
                <a:cubicBezTo>
                  <a:pt x="20955" y="1827"/>
                  <a:pt x="20762" y="1776"/>
                  <a:pt x="20487" y="1772"/>
                </a:cubicBezTo>
                <a:cubicBezTo>
                  <a:pt x="19961" y="1764"/>
                  <a:pt x="19720" y="1486"/>
                  <a:pt x="19806" y="1064"/>
                </a:cubicBezTo>
                <a:cubicBezTo>
                  <a:pt x="19825" y="971"/>
                  <a:pt x="19804" y="847"/>
                  <a:pt x="19743" y="773"/>
                </a:cubicBezTo>
                <a:cubicBezTo>
                  <a:pt x="19597" y="599"/>
                  <a:pt x="19434" y="429"/>
                  <a:pt x="19245" y="289"/>
                </a:cubicBezTo>
                <a:cubicBezTo>
                  <a:pt x="18978" y="92"/>
                  <a:pt x="18816" y="-4"/>
                  <a:pt x="18655" y="0"/>
                </a:cubicBezTo>
                <a:close/>
              </a:path>
            </a:pathLst>
          </a:custGeom>
          <a:solidFill>
            <a:srgbClr val="ED220D"/>
          </a:solidFill>
          <a:ln w="12700">
            <a:miter lim="400000"/>
          </a:ln>
        </p:spPr>
        <p:txBody>
          <a:bodyPr lIns="50800" tIns="50800" rIns="50800" bIns="50800" anchor="ctr"/>
          <a:lstStyle/>
          <a:p>
            <a:pPr algn="ctr" defTabSz="825500">
              <a:lnSpc>
                <a:spcPct val="100000"/>
              </a:lnSpc>
              <a:spcBef>
                <a:spcPts val="0"/>
              </a:spcBef>
              <a:defRPr sz="32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4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45" grpId="1"/>
    </p:bld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 name="AI for Research"/>
          <p:cNvSpPr txBox="1"/>
          <p:nvPr>
            <p:ph type="title"/>
          </p:nvPr>
        </p:nvSpPr>
        <p:spPr>
          <a:prstGeom prst="rect">
            <a:avLst/>
          </a:prstGeom>
        </p:spPr>
        <p:txBody>
          <a:bodyPr/>
          <a:lstStyle/>
          <a:p>
            <a:pPr/>
            <a:r>
              <a:t>AI for Research</a:t>
            </a:r>
          </a:p>
        </p:txBody>
      </p:sp>
      <p:sp>
        <p:nvSpPr>
          <p:cNvPr id="250" name="Prompt Engineering"/>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i="1"/>
            </a:lvl1pPr>
          </a:lstStyle>
          <a:p>
            <a:pPr/>
            <a:r>
              <a:t>Prompt Engineering</a:t>
            </a:r>
          </a:p>
        </p:txBody>
      </p:sp>
      <p:sp>
        <p:nvSpPr>
          <p:cNvPr id="251" name="It’s important to format your prompt to the LLM in a way which optimizes your desired response.…"/>
          <p:cNvSpPr txBox="1"/>
          <p:nvPr>
            <p:ph type="body" sz="half" idx="1"/>
          </p:nvPr>
        </p:nvSpPr>
        <p:spPr>
          <a:xfrm>
            <a:off x="1206500" y="4248504"/>
            <a:ext cx="10314189" cy="8256012"/>
          </a:xfrm>
          <a:prstGeom prst="rect">
            <a:avLst/>
          </a:prstGeom>
        </p:spPr>
        <p:txBody>
          <a:bodyPr/>
          <a:lstStyle/>
          <a:p>
            <a:pPr marL="0" indent="0">
              <a:buSzTx/>
              <a:buNone/>
              <a:defRPr sz="4100"/>
            </a:pPr>
            <a:r>
              <a:t>It’s important to format your </a:t>
            </a:r>
            <a:r>
              <a:rPr b="1"/>
              <a:t>prompt </a:t>
            </a:r>
            <a:r>
              <a:t>to the LLM in a way which optimizes your desired response.</a:t>
            </a:r>
          </a:p>
          <a:p>
            <a:pPr marL="0" indent="0">
              <a:buSzTx/>
              <a:buNone/>
              <a:defRPr sz="4100"/>
            </a:pPr>
            <a:r>
              <a:t>Consider the task and subtasks, ask for what you need.</a:t>
            </a:r>
          </a:p>
          <a:p>
            <a:pPr marL="0" indent="0">
              <a:buSzTx/>
              <a:buNone/>
              <a:defRPr sz="4100"/>
            </a:pPr>
            <a:r>
              <a:t>Learn the general guidelines for interacting with an AI to optimize your time.</a:t>
            </a:r>
          </a:p>
        </p:txBody>
      </p:sp>
      <p:sp>
        <p:nvSpPr>
          <p:cNvPr id="25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53" name="Screenshot 2023-10-16 at 10.06.15 PM.png" descr="Screenshot 2023-10-16 at 10.06.15 PM.png"/>
          <p:cNvPicPr>
            <a:picLocks noChangeAspect="1"/>
          </p:cNvPicPr>
          <p:nvPr/>
        </p:nvPicPr>
        <p:blipFill>
          <a:blip r:embed="rId2">
            <a:extLst/>
          </a:blip>
          <a:stretch>
            <a:fillRect/>
          </a:stretch>
        </p:blipFill>
        <p:spPr>
          <a:xfrm>
            <a:off x="12077262" y="655415"/>
            <a:ext cx="11760201" cy="2895601"/>
          </a:xfrm>
          <a:prstGeom prst="rect">
            <a:avLst/>
          </a:prstGeom>
          <a:ln w="25400">
            <a:miter lim="400000"/>
          </a:ln>
          <a:effectLst>
            <a:outerShdw sx="100000" sy="100000" kx="0" ky="0" algn="b" rotWithShape="0" blurRad="355600" dist="177800" dir="5400000">
              <a:srgbClr val="000000">
                <a:alpha val="70000"/>
              </a:srgbClr>
            </a:outerShdw>
          </a:effectLst>
        </p:spPr>
      </p:pic>
      <p:pic>
        <p:nvPicPr>
          <p:cNvPr id="254" name="Screenshot 2023-10-16 at 10.06.39 PM.png" descr="Screenshot 2023-10-16 at 10.06.39 PM.png"/>
          <p:cNvPicPr>
            <a:picLocks noChangeAspect="1"/>
          </p:cNvPicPr>
          <p:nvPr/>
        </p:nvPicPr>
        <p:blipFill>
          <a:blip r:embed="rId3">
            <a:extLst/>
          </a:blip>
          <a:stretch>
            <a:fillRect/>
          </a:stretch>
        </p:blipFill>
        <p:spPr>
          <a:xfrm>
            <a:off x="12007412" y="4275573"/>
            <a:ext cx="11899901" cy="3289301"/>
          </a:xfrm>
          <a:prstGeom prst="rect">
            <a:avLst/>
          </a:prstGeom>
          <a:ln w="25400">
            <a:miter lim="400000"/>
          </a:ln>
          <a:effectLst>
            <a:outerShdw sx="100000" sy="100000" kx="0" ky="0" algn="b" rotWithShape="0" blurRad="355600" dist="177800" dir="5400000">
              <a:srgbClr val="000000">
                <a:alpha val="70000"/>
              </a:srgbClr>
            </a:outerShdw>
          </a:effectLst>
        </p:spPr>
      </p:pic>
      <p:pic>
        <p:nvPicPr>
          <p:cNvPr id="255" name="Screenshot 2023-10-16 at 10.07.16 PM.png" descr="Screenshot 2023-10-16 at 10.07.16 PM.png"/>
          <p:cNvPicPr>
            <a:picLocks noChangeAspect="1"/>
          </p:cNvPicPr>
          <p:nvPr/>
        </p:nvPicPr>
        <p:blipFill>
          <a:blip r:embed="rId4">
            <a:extLst/>
          </a:blip>
          <a:stretch>
            <a:fillRect/>
          </a:stretch>
        </p:blipFill>
        <p:spPr>
          <a:xfrm>
            <a:off x="11924862" y="8289431"/>
            <a:ext cx="12065001" cy="4457701"/>
          </a:xfrm>
          <a:prstGeom prst="rect">
            <a:avLst/>
          </a:prstGeom>
          <a:ln w="25400">
            <a:miter lim="400000"/>
          </a:ln>
          <a:effectLst>
            <a:outerShdw sx="100000" sy="100000" kx="0" ky="0" algn="b" rotWithShape="0" blurRad="355600" dist="177800" dir="5400000">
              <a:srgbClr val="000000">
                <a:alpha val="70000"/>
              </a:srgbClr>
            </a:outerShdw>
          </a:effectLst>
        </p:spPr>
      </p:pic>
      <p:sp>
        <p:nvSpPr>
          <p:cNvPr id="256" name="Source: Studio Bot"/>
          <p:cNvSpPr txBox="1"/>
          <p:nvPr/>
        </p:nvSpPr>
        <p:spPr>
          <a:xfrm>
            <a:off x="21886873" y="13207027"/>
            <a:ext cx="2383055" cy="50264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ctr" defTabSz="821531">
              <a:lnSpc>
                <a:spcPct val="100000"/>
              </a:lnSpc>
              <a:spcBef>
                <a:spcPts val="0"/>
              </a:spcBef>
              <a:defRPr sz="2400">
                <a:solidFill>
                  <a:srgbClr val="558AAB"/>
                </a:solidFill>
                <a:latin typeface="Helvetica Neue Bold Condensed"/>
                <a:ea typeface="Helvetica Neue Bold Condensed"/>
                <a:cs typeface="Helvetica Neue Bold Condensed"/>
                <a:sym typeface="Helvetica Neue Bold Condensed"/>
              </a:defRPr>
            </a:lvl1pPr>
          </a:lstStyle>
          <a:p>
            <a:pPr/>
            <a:r>
              <a:t>Source: Studio Bot</a:t>
            </a:r>
          </a:p>
        </p:txBody>
      </p:sp>
      <p:sp>
        <p:nvSpPr>
          <p:cNvPr id="257" name="Remember: it’s a conversation,…"/>
          <p:cNvSpPr/>
          <p:nvPr/>
        </p:nvSpPr>
        <p:spPr>
          <a:xfrm>
            <a:off x="940943" y="10111895"/>
            <a:ext cx="9501010" cy="2788181"/>
          </a:xfrm>
          <a:prstGeom prst="roundRect">
            <a:avLst>
              <a:gd name="adj" fmla="val 15000"/>
            </a:avLst>
          </a:prstGeom>
          <a:solidFill>
            <a:srgbClr val="000000"/>
          </a:solidFill>
          <a:ln w="12700">
            <a:miter lim="400000"/>
          </a:ln>
          <a:extLst>
            <a:ext uri="{C572A759-6A51-4108-AA02-DFA0A04FC94B}">
              <ma14:wrappingTextBoxFlag xmlns:ma14="http://schemas.microsoft.com/office/mac/drawingml/2011/main" val="1"/>
            </a:ext>
          </a:extLst>
        </p:spPr>
        <p:txBody>
          <a:bodyPr lIns="71437" tIns="71437" rIns="71437" bIns="71437" anchor="ctr"/>
          <a:lstStyle/>
          <a:p>
            <a:pPr algn="ctr" defTabSz="825500">
              <a:lnSpc>
                <a:spcPct val="100000"/>
              </a:lnSpc>
              <a:spcBef>
                <a:spcPts val="0"/>
              </a:spcBef>
              <a:defRPr sz="4300">
                <a:solidFill>
                  <a:srgbClr val="FFFFFF"/>
                </a:solidFill>
                <a:latin typeface="Helvetica Neue Medium"/>
                <a:ea typeface="Helvetica Neue Medium"/>
                <a:cs typeface="Helvetica Neue Medium"/>
                <a:sym typeface="Helvetica Neue Medium"/>
              </a:defRPr>
            </a:pPr>
            <a:r>
              <a:t>Remember: it’s a </a:t>
            </a:r>
            <a:r>
              <a:rPr u="sng"/>
              <a:t>conversation</a:t>
            </a:r>
            <a:r>
              <a:t>, </a:t>
            </a:r>
          </a:p>
          <a:p>
            <a:pPr algn="ctr" defTabSz="825500">
              <a:lnSpc>
                <a:spcPct val="100000"/>
              </a:lnSpc>
              <a:spcBef>
                <a:spcPts val="0"/>
              </a:spcBef>
              <a:defRPr sz="4300">
                <a:solidFill>
                  <a:srgbClr val="FFFFFF"/>
                </a:solidFill>
                <a:latin typeface="Helvetica Neue Medium"/>
                <a:ea typeface="Helvetica Neue Medium"/>
                <a:cs typeface="Helvetica Neue Medium"/>
                <a:sym typeface="Helvetica Neue Medium"/>
              </a:defRPr>
            </a:pPr>
            <a:r>
              <a:t>not a one-time search query!</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AI for Research"/>
          <p:cNvSpPr txBox="1"/>
          <p:nvPr>
            <p:ph type="title"/>
          </p:nvPr>
        </p:nvSpPr>
        <p:spPr>
          <a:prstGeom prst="rect">
            <a:avLst/>
          </a:prstGeom>
        </p:spPr>
        <p:txBody>
          <a:bodyPr/>
          <a:lstStyle/>
          <a:p>
            <a:pPr/>
            <a:r>
              <a:t>AI for Research</a:t>
            </a:r>
          </a:p>
        </p:txBody>
      </p:sp>
      <p:sp>
        <p:nvSpPr>
          <p:cNvPr id="260" name="Prompt Engineering"/>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i="1"/>
            </a:lvl1pPr>
          </a:lstStyle>
          <a:p>
            <a:pPr/>
            <a:r>
              <a:t>Prompt Engineering</a:t>
            </a:r>
          </a:p>
        </p:txBody>
      </p:sp>
      <p:sp>
        <p:nvSpPr>
          <p:cNvPr id="261" name="Describe the task…"/>
          <p:cNvSpPr txBox="1"/>
          <p:nvPr>
            <p:ph type="body" sz="half" idx="1"/>
          </p:nvPr>
        </p:nvSpPr>
        <p:spPr>
          <a:xfrm>
            <a:off x="1206500" y="3909290"/>
            <a:ext cx="10521750" cy="8934440"/>
          </a:xfrm>
          <a:prstGeom prst="rect">
            <a:avLst/>
          </a:prstGeom>
        </p:spPr>
        <p:txBody>
          <a:bodyPr/>
          <a:lstStyle/>
          <a:p>
            <a:pPr marL="609599" indent="-609599">
              <a:defRPr sz="4300"/>
            </a:pPr>
            <a:r>
              <a:t>Describe the task </a:t>
            </a:r>
          </a:p>
          <a:p>
            <a:pPr marL="609599" indent="-609599">
              <a:defRPr sz="4300"/>
            </a:pPr>
            <a:r>
              <a:t>Describe the context</a:t>
            </a:r>
          </a:p>
          <a:p>
            <a:pPr marL="609599" indent="-609599">
              <a:defRPr sz="4300"/>
            </a:pPr>
            <a:r>
              <a:t>Provide examples of preferred results</a:t>
            </a:r>
          </a:p>
          <a:p>
            <a:pPr marL="609599" indent="-609599">
              <a:defRPr sz="4300"/>
            </a:pPr>
            <a:r>
              <a:t>Provide some details </a:t>
            </a:r>
          </a:p>
          <a:p>
            <a:pPr marL="609599" indent="-609599">
              <a:defRPr b="1" i="1" sz="4300"/>
            </a:pPr>
            <a:r>
              <a:t>Continue the conversation </a:t>
            </a:r>
            <a:r>
              <a:rPr b="0"/>
              <a:t>(do not look for the “optimal” single search)</a:t>
            </a:r>
          </a:p>
        </p:txBody>
      </p:sp>
      <p:sp>
        <p:nvSpPr>
          <p:cNvPr id="26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63" name="Find research in data science."/>
          <p:cNvSpPr/>
          <p:nvPr/>
        </p:nvSpPr>
        <p:spPr>
          <a:xfrm>
            <a:off x="12358899" y="2949891"/>
            <a:ext cx="11711281" cy="2581969"/>
          </a:xfrm>
          <a:prstGeom prst="roundRect">
            <a:avLst>
              <a:gd name="adj" fmla="val 23121"/>
            </a:avLst>
          </a:prstGeom>
          <a:solidFill>
            <a:srgbClr val="FFFFFF"/>
          </a:solidFill>
          <a:ln w="165100">
            <a:solidFill>
              <a:schemeClr val="accent5">
                <a:hueOff val="-82419"/>
                <a:satOff val="-9513"/>
                <a:lumOff val="-16343"/>
              </a:schemeClr>
            </a:solidFill>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i="1" sz="3200"/>
            </a:lvl1pPr>
          </a:lstStyle>
          <a:p>
            <a:pPr/>
            <a:r>
              <a:t>Find research in data science.</a:t>
            </a:r>
          </a:p>
        </p:txBody>
      </p:sp>
      <p:sp>
        <p:nvSpPr>
          <p:cNvPr id="264" name="I’m interested in research in data science.…"/>
          <p:cNvSpPr/>
          <p:nvPr/>
        </p:nvSpPr>
        <p:spPr>
          <a:xfrm>
            <a:off x="12467896" y="7078607"/>
            <a:ext cx="11711281" cy="3361213"/>
          </a:xfrm>
          <a:prstGeom prst="roundRect">
            <a:avLst>
              <a:gd name="adj" fmla="val 17761"/>
            </a:avLst>
          </a:prstGeom>
          <a:solidFill>
            <a:srgbClr val="FFFFFF"/>
          </a:solidFill>
          <a:ln w="165100">
            <a:solidFill>
              <a:schemeClr val="accent3">
                <a:hueOff val="362282"/>
                <a:satOff val="31803"/>
                <a:lumOff val="-18242"/>
              </a:schemeClr>
            </a:solidFill>
            <a:miter lim="400000"/>
          </a:ln>
          <a:extLst>
            <a:ext uri="{C572A759-6A51-4108-AA02-DFA0A04FC94B}">
              <ma14:wrappingTextBoxFlag xmlns:ma14="http://schemas.microsoft.com/office/mac/drawingml/2011/main" val="1"/>
            </a:ext>
          </a:extLst>
        </p:spPr>
        <p:txBody>
          <a:bodyPr lIns="50800" tIns="50800" rIns="50800" bIns="50800" anchor="ctr"/>
          <a:lstStyle/>
          <a:p>
            <a:pPr algn="ctr" defTabSz="825500">
              <a:lnSpc>
                <a:spcPct val="100000"/>
              </a:lnSpc>
              <a:spcBef>
                <a:spcPts val="0"/>
              </a:spcBef>
              <a:defRPr i="1" sz="3200"/>
            </a:pPr>
            <a:r>
              <a:t>I’m interested in research in data science. </a:t>
            </a:r>
          </a:p>
          <a:p>
            <a:pPr algn="ctr" defTabSz="825500">
              <a:lnSpc>
                <a:spcPct val="100000"/>
              </a:lnSpc>
              <a:spcBef>
                <a:spcPts val="0"/>
              </a:spcBef>
              <a:defRPr i="1" sz="3200"/>
            </a:pPr>
            <a:r>
              <a:t>What </a:t>
            </a:r>
            <a:r>
              <a:rPr b="1"/>
              <a:t>topics</a:t>
            </a:r>
            <a:r>
              <a:t> should I get started with? </a:t>
            </a:r>
          </a:p>
          <a:p>
            <a:pPr algn="ctr" defTabSz="825500">
              <a:lnSpc>
                <a:spcPct val="100000"/>
              </a:lnSpc>
              <a:spcBef>
                <a:spcPts val="0"/>
              </a:spcBef>
              <a:defRPr i="1" sz="3200"/>
            </a:pPr>
            <a:r>
              <a:t>List</a:t>
            </a:r>
            <a:r>
              <a:rPr b="1"/>
              <a:t> open problems</a:t>
            </a:r>
            <a:r>
              <a:t> in the field, along with a link to a relevant tutorial or blog for each.</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6" name="AI for Research"/>
          <p:cNvSpPr txBox="1"/>
          <p:nvPr>
            <p:ph type="title"/>
          </p:nvPr>
        </p:nvSpPr>
        <p:spPr>
          <a:prstGeom prst="rect">
            <a:avLst/>
          </a:prstGeom>
        </p:spPr>
        <p:txBody>
          <a:bodyPr/>
          <a:lstStyle/>
          <a:p>
            <a:pPr/>
            <a:r>
              <a:t>AI for Research</a:t>
            </a:r>
          </a:p>
        </p:txBody>
      </p:sp>
      <p:sp>
        <p:nvSpPr>
          <p:cNvPr id="267" name="Getting started (fill in your research field/topic!)"/>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i="1"/>
            </a:lvl1pPr>
          </a:lstStyle>
          <a:p>
            <a:pPr/>
            <a:r>
              <a:t>Getting started (fill in your research field/topic!)</a:t>
            </a:r>
          </a:p>
        </p:txBody>
      </p:sp>
      <p:sp>
        <p:nvSpPr>
          <p:cNvPr id="26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69" name="Who are some of the top researchers in the field of __________ ?"/>
          <p:cNvSpPr txBox="1"/>
          <p:nvPr/>
        </p:nvSpPr>
        <p:spPr>
          <a:xfrm>
            <a:off x="4295625" y="4960882"/>
            <a:ext cx="14912033"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ct val="100000"/>
              </a:lnSpc>
              <a:spcBef>
                <a:spcPts val="0"/>
              </a:spcBef>
              <a:defRPr sz="4000">
                <a:solidFill>
                  <a:srgbClr val="1F1F1F"/>
                </a:solidFill>
                <a:latin typeface="Helvetica"/>
                <a:ea typeface="Helvetica"/>
                <a:cs typeface="Helvetica"/>
                <a:sym typeface="Helvetica"/>
              </a:defRPr>
            </a:lvl1pPr>
          </a:lstStyle>
          <a:p>
            <a:pPr/>
            <a:r>
              <a:t>Who are some of the top researchers in the field of __________ ?</a:t>
            </a:r>
          </a:p>
        </p:txBody>
      </p:sp>
      <p:sp>
        <p:nvSpPr>
          <p:cNvPr id="270" name="What are some good tutorials for getting started on __________ ?"/>
          <p:cNvSpPr txBox="1"/>
          <p:nvPr/>
        </p:nvSpPr>
        <p:spPr>
          <a:xfrm>
            <a:off x="4295625" y="6886319"/>
            <a:ext cx="14940559"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ct val="100000"/>
              </a:lnSpc>
              <a:spcBef>
                <a:spcPts val="0"/>
              </a:spcBef>
              <a:defRPr sz="4000">
                <a:solidFill>
                  <a:srgbClr val="1F1F1F"/>
                </a:solidFill>
                <a:latin typeface="Helvetica"/>
                <a:ea typeface="Helvetica"/>
                <a:cs typeface="Helvetica"/>
                <a:sym typeface="Helvetica"/>
              </a:defRPr>
            </a:lvl1pPr>
          </a:lstStyle>
          <a:p>
            <a:pPr/>
            <a:r>
              <a:t>What are some good tutorials for getting started on __________ ?</a:t>
            </a:r>
          </a:p>
        </p:txBody>
      </p:sp>
      <p:sp>
        <p:nvSpPr>
          <p:cNvPr id="271" name="Generally when are the conferences on __________ held?"/>
          <p:cNvSpPr txBox="1"/>
          <p:nvPr/>
        </p:nvSpPr>
        <p:spPr>
          <a:xfrm>
            <a:off x="4295625" y="8811755"/>
            <a:ext cx="13331975" cy="711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457200">
              <a:lnSpc>
                <a:spcPct val="100000"/>
              </a:lnSpc>
              <a:spcBef>
                <a:spcPts val="0"/>
              </a:spcBef>
              <a:defRPr sz="4000">
                <a:solidFill>
                  <a:srgbClr val="1F1F1F"/>
                </a:solidFill>
                <a:latin typeface="Helvetica"/>
                <a:ea typeface="Helvetica"/>
                <a:cs typeface="Helvetica"/>
                <a:sym typeface="Helvetica"/>
              </a:defRPr>
            </a:lvl1pPr>
          </a:lstStyle>
          <a:p>
            <a:pPr/>
            <a:r>
              <a:t>Generally when are the conferences on __________ held?</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3" name="Beginning Research:…"/>
          <p:cNvSpPr txBox="1"/>
          <p:nvPr>
            <p:ph type="title"/>
          </p:nvPr>
        </p:nvSpPr>
        <p:spPr>
          <a:prstGeom prst="rect">
            <a:avLst/>
          </a:prstGeom>
        </p:spPr>
        <p:txBody>
          <a:bodyPr/>
          <a:lstStyle/>
          <a:p>
            <a:pPr/>
            <a:r>
              <a:rPr>
                <a:latin typeface="Helvetica Neue Thin"/>
                <a:ea typeface="Helvetica Neue Thin"/>
                <a:cs typeface="Helvetica Neue Thin"/>
                <a:sym typeface="Helvetica Neue Thin"/>
              </a:rPr>
              <a:t>Beginning Research: </a:t>
            </a:r>
            <a:endParaRPr>
              <a:latin typeface="Helvetica Neue Thin"/>
              <a:ea typeface="Helvetica Neue Thin"/>
              <a:cs typeface="Helvetica Neue Thin"/>
              <a:sym typeface="Helvetica Neue Thin"/>
            </a:endParaRPr>
          </a:p>
          <a:p>
            <a:pPr/>
            <a:r>
              <a:t>Finding Relevant Themes</a:t>
            </a:r>
          </a:p>
        </p:txBody>
      </p:sp>
      <p:sp>
        <p:nvSpPr>
          <p:cNvPr id="274" name="Continues next week!"/>
          <p:cNvSpPr txBox="1"/>
          <p:nvPr/>
        </p:nvSpPr>
        <p:spPr>
          <a:xfrm>
            <a:off x="20975611" y="13088541"/>
            <a:ext cx="3263418" cy="49875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2600">
                <a:solidFill>
                  <a:srgbClr val="FFFFFF"/>
                </a:solidFill>
              </a:defRPr>
            </a:lvl1pPr>
          </a:lstStyle>
          <a:p>
            <a:pPr/>
            <a:r>
              <a:t>Continues next week!</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6" name="Identifying Research Topics"/>
          <p:cNvSpPr txBox="1"/>
          <p:nvPr>
            <p:ph type="title"/>
          </p:nvPr>
        </p:nvSpPr>
        <p:spPr>
          <a:prstGeom prst="rect">
            <a:avLst/>
          </a:prstGeom>
        </p:spPr>
        <p:txBody>
          <a:bodyPr/>
          <a:lstStyle/>
          <a:p>
            <a:pPr/>
            <a:r>
              <a:t>Identifying Research Topics</a:t>
            </a:r>
          </a:p>
        </p:txBody>
      </p:sp>
      <p:sp>
        <p:nvSpPr>
          <p:cNvPr id="277" name="Getting started in new field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i="1"/>
            </a:lvl1pPr>
          </a:lstStyle>
          <a:p>
            <a:pPr/>
            <a:r>
              <a:t>Getting started in new fields</a:t>
            </a:r>
          </a:p>
        </p:txBody>
      </p:sp>
      <p:sp>
        <p:nvSpPr>
          <p:cNvPr id="278" name="Find relevant research communities…"/>
          <p:cNvSpPr txBox="1"/>
          <p:nvPr>
            <p:ph type="body" idx="1"/>
          </p:nvPr>
        </p:nvSpPr>
        <p:spPr>
          <a:xfrm>
            <a:off x="1206500" y="4248504"/>
            <a:ext cx="17186573" cy="8256012"/>
          </a:xfrm>
          <a:prstGeom prst="rect">
            <a:avLst/>
          </a:prstGeom>
        </p:spPr>
        <p:txBody>
          <a:bodyPr/>
          <a:lstStyle/>
          <a:p>
            <a:pPr marL="623411" indent="-623411" defTabSz="2413955">
              <a:lnSpc>
                <a:spcPct val="100000"/>
              </a:lnSpc>
              <a:spcBef>
                <a:spcPts val="4400"/>
              </a:spcBef>
              <a:buSzPct val="100000"/>
              <a:buAutoNum type="arabicPeriod" startAt="1"/>
              <a:defRPr b="1" sz="3366"/>
            </a:pPr>
            <a:r>
              <a:t>Find relevant research communities </a:t>
            </a:r>
          </a:p>
          <a:p>
            <a:pPr marL="623411" indent="-623411" defTabSz="2413955">
              <a:lnSpc>
                <a:spcPct val="100000"/>
              </a:lnSpc>
              <a:spcBef>
                <a:spcPts val="4400"/>
              </a:spcBef>
              <a:buSzPct val="100000"/>
              <a:buAutoNum type="arabicPeriod" startAt="1"/>
              <a:defRPr b="1" sz="3366"/>
            </a:pPr>
            <a:r>
              <a:t>Review recent work/questions in the field</a:t>
            </a:r>
          </a:p>
          <a:p>
            <a:pPr lvl="2" marL="1634489" indent="-427481" defTabSz="2413955">
              <a:lnSpc>
                <a:spcPct val="100000"/>
              </a:lnSpc>
              <a:spcBef>
                <a:spcPts val="4400"/>
              </a:spcBef>
              <a:defRPr i="1" sz="3366"/>
            </a:pPr>
            <a:r>
              <a:t>Types of conferences &amp; meetings </a:t>
            </a:r>
          </a:p>
          <a:p>
            <a:pPr lvl="2" marL="1634489" indent="-427481" defTabSz="2413955">
              <a:lnSpc>
                <a:spcPct val="100000"/>
              </a:lnSpc>
              <a:spcBef>
                <a:spcPts val="4400"/>
              </a:spcBef>
              <a:defRPr i="1" sz="3366"/>
            </a:pPr>
            <a:r>
              <a:t>Types of publications</a:t>
            </a:r>
          </a:p>
          <a:p>
            <a:pPr lvl="2" marL="1634489" indent="-427481" defTabSz="2413955">
              <a:lnSpc>
                <a:spcPct val="100000"/>
              </a:lnSpc>
              <a:spcBef>
                <a:spcPts val="4400"/>
              </a:spcBef>
              <a:defRPr i="1" sz="3366"/>
            </a:pPr>
            <a:r>
              <a:t>How to read a research paper</a:t>
            </a:r>
          </a:p>
          <a:p>
            <a:pPr marL="623411" indent="-623411" defTabSz="2413955">
              <a:lnSpc>
                <a:spcPct val="100000"/>
              </a:lnSpc>
              <a:spcBef>
                <a:spcPts val="4400"/>
              </a:spcBef>
              <a:buSzPct val="100000"/>
              <a:buAutoNum type="arabicPeriod" startAt="1"/>
              <a:defRPr b="1" sz="3366"/>
            </a:pPr>
            <a:r>
              <a:t>Plug yourself into the community</a:t>
            </a:r>
          </a:p>
          <a:p>
            <a:pPr lvl="2" marL="1634489" indent="-427481" defTabSz="2413955">
              <a:lnSpc>
                <a:spcPct val="100000"/>
              </a:lnSpc>
              <a:spcBef>
                <a:spcPts val="4400"/>
              </a:spcBef>
              <a:defRPr i="1" sz="3366"/>
            </a:pPr>
            <a:r>
              <a:t>Join the groups, meetings, etc.</a:t>
            </a:r>
          </a:p>
          <a:p>
            <a:pPr lvl="2" marL="1634489" indent="-427481" defTabSz="2413955">
              <a:lnSpc>
                <a:spcPct val="100000"/>
              </a:lnSpc>
              <a:spcBef>
                <a:spcPts val="4400"/>
              </a:spcBef>
              <a:defRPr i="1" sz="3366"/>
            </a:pPr>
            <a:r>
              <a:t>Automate your research </a:t>
            </a:r>
          </a:p>
        </p:txBody>
      </p:sp>
      <p:sp>
        <p:nvSpPr>
          <p:cNvPr id="27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Week 2: Research Basics"/>
          <p:cNvSpPr txBox="1"/>
          <p:nvPr>
            <p:ph type="title"/>
          </p:nvPr>
        </p:nvSpPr>
        <p:spPr>
          <a:prstGeom prst="rect">
            <a:avLst/>
          </a:prstGeom>
        </p:spPr>
        <p:txBody>
          <a:bodyPr/>
          <a:lstStyle/>
          <a:p>
            <a:pPr/>
            <a:r>
              <a:rPr>
                <a:latin typeface="Helvetica Neue Thin"/>
                <a:ea typeface="Helvetica Neue Thin"/>
                <a:cs typeface="Helvetica Neue Thin"/>
                <a:sym typeface="Helvetica Neue Thin"/>
              </a:rPr>
              <a:t>Week 2: </a:t>
            </a:r>
            <a:r>
              <a:t>Research Basics</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1" name="Identifying Research Topics"/>
          <p:cNvSpPr txBox="1"/>
          <p:nvPr>
            <p:ph type="title"/>
          </p:nvPr>
        </p:nvSpPr>
        <p:spPr>
          <a:prstGeom prst="rect">
            <a:avLst/>
          </a:prstGeom>
        </p:spPr>
        <p:txBody>
          <a:bodyPr/>
          <a:lstStyle/>
          <a:p>
            <a:pPr/>
            <a:r>
              <a:t>Identifying Research Topics</a:t>
            </a:r>
          </a:p>
        </p:txBody>
      </p:sp>
      <p:sp>
        <p:nvSpPr>
          <p:cNvPr id="282" name="Beginning Research"/>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i="1"/>
            </a:lvl1pPr>
          </a:lstStyle>
          <a:p>
            <a:pPr/>
            <a:r>
              <a:t>Beginning Research</a:t>
            </a:r>
          </a:p>
        </p:txBody>
      </p:sp>
      <p:sp>
        <p:nvSpPr>
          <p:cNvPr id="283" name="Resources for keeping up with the SOTA in your field…"/>
          <p:cNvSpPr txBox="1"/>
          <p:nvPr>
            <p:ph type="body" idx="1"/>
          </p:nvPr>
        </p:nvSpPr>
        <p:spPr>
          <a:prstGeom prst="rect">
            <a:avLst/>
          </a:prstGeom>
        </p:spPr>
        <p:txBody>
          <a:bodyPr/>
          <a:lstStyle/>
          <a:p>
            <a:pPr marL="0" indent="0">
              <a:buSzTx/>
              <a:buNone/>
              <a:defRPr b="1" u="sng"/>
            </a:pPr>
            <a:r>
              <a:t>Resources for keeping up with the SOTA in your field</a:t>
            </a:r>
          </a:p>
          <a:p>
            <a:pPr/>
            <a:r>
              <a:t>SIGs - ACM, IEEE, …?</a:t>
            </a:r>
          </a:p>
          <a:p>
            <a:pPr/>
            <a:r>
              <a:t>Meetings - conferences, workshops, symposia, etc.</a:t>
            </a:r>
          </a:p>
          <a:p>
            <a:pPr/>
            <a:r>
              <a:t>Papers - proceedings from conferences, journal papers</a:t>
            </a:r>
          </a:p>
          <a:p>
            <a:pPr/>
            <a:r>
              <a:t>Other technical content</a:t>
            </a:r>
          </a:p>
          <a:p>
            <a:pPr lvl="3"/>
            <a:r>
              <a:t>Blogs</a:t>
            </a:r>
          </a:p>
          <a:p>
            <a:pPr lvl="3"/>
            <a:r>
              <a:t>Code repositories (repos)</a:t>
            </a:r>
          </a:p>
        </p:txBody>
      </p:sp>
      <p:sp>
        <p:nvSpPr>
          <p:cNvPr id="28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85" name="SOTA = state-of-the-art"/>
          <p:cNvSpPr txBox="1"/>
          <p:nvPr/>
        </p:nvSpPr>
        <p:spPr>
          <a:xfrm>
            <a:off x="18193776" y="13146405"/>
            <a:ext cx="4644315" cy="61021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3400"/>
            </a:lvl1pPr>
          </a:lstStyle>
          <a:p>
            <a:pPr/>
            <a:r>
              <a:t>SOTA = state-of-the-art</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aphicFrame>
        <p:nvGraphicFramePr>
          <p:cNvPr id="288" name="Table 1"/>
          <p:cNvGraphicFramePr/>
          <p:nvPr/>
        </p:nvGraphicFramePr>
        <p:xfrm>
          <a:off x="205462" y="640008"/>
          <a:ext cx="23665392" cy="12448684"/>
        </p:xfrm>
        <a:graphic xmlns:a="http://schemas.openxmlformats.org/drawingml/2006/main">
          <a:graphicData uri="http://schemas.openxmlformats.org/drawingml/2006/table">
            <a:tbl>
              <a:tblPr firstCol="1" firstRow="1" lastCol="0" lastRow="0" bandCol="0" bandRow="0" rtl="0">
                <a:tableStyleId>{4C3C2611-4C71-4FC5-86AE-919BDF0F9419}</a:tableStyleId>
              </a:tblPr>
              <a:tblGrid>
                <a:gridCol w="1892215"/>
                <a:gridCol w="6861143"/>
                <a:gridCol w="7449666"/>
                <a:gridCol w="7449666"/>
              </a:tblGrid>
              <a:tr h="1381775">
                <a:tc>
                  <a:txBody>
                    <a:bodyPr/>
                    <a:lstStyle/>
                    <a:p>
                      <a:pPr defTabSz="914400">
                        <a:tabLst>
                          <a:tab pos="1663700" algn="l"/>
                        </a:tabLst>
                        <a:defRPr b="0"/>
                      </a:pPr>
                      <a:r>
                        <a:rPr b="1" sz="3100">
                          <a:solidFill>
                            <a:srgbClr val="FFFFFF"/>
                          </a:solidFill>
                        </a:rPr>
                        <a:t>Feature</a:t>
                      </a:r>
                    </a:p>
                  </a:txBody>
                  <a:tcPr marL="50800" marR="50800" marT="50800" marB="50800" anchor="ctr" anchorCtr="0" horzOverflow="overflow">
                    <a:solidFill>
                      <a:srgbClr val="000000"/>
                    </a:solidFill>
                  </a:tcPr>
                </a:tc>
                <a:tc>
                  <a:txBody>
                    <a:bodyPr/>
                    <a:lstStyle/>
                    <a:p>
                      <a:pPr defTabSz="914400">
                        <a:tabLst>
                          <a:tab pos="1663700" algn="l"/>
                        </a:tabLst>
                        <a:defRPr b="0"/>
                      </a:pPr>
                      <a:r>
                        <a:rPr b="1" sz="3100">
                          <a:solidFill>
                            <a:srgbClr val="FFFFFF"/>
                          </a:solidFill>
                        </a:rPr>
                        <a:t>Conference</a:t>
                      </a:r>
                    </a:p>
                  </a:txBody>
                  <a:tcPr marL="50800" marR="50800" marT="50800" marB="50800" anchor="ctr" anchorCtr="0" horzOverflow="overflow">
                    <a:solidFill>
                      <a:srgbClr val="000000"/>
                    </a:solidFill>
                  </a:tcPr>
                </a:tc>
                <a:tc>
                  <a:txBody>
                    <a:bodyPr/>
                    <a:lstStyle/>
                    <a:p>
                      <a:pPr defTabSz="914400">
                        <a:tabLst>
                          <a:tab pos="1663700" algn="l"/>
                        </a:tabLst>
                        <a:defRPr b="0"/>
                      </a:pPr>
                      <a:r>
                        <a:rPr b="1" sz="3100">
                          <a:solidFill>
                            <a:srgbClr val="FFFFFF"/>
                          </a:solidFill>
                        </a:rPr>
                        <a:t>Workshop</a:t>
                      </a:r>
                    </a:p>
                  </a:txBody>
                  <a:tcPr marL="50800" marR="50800" marT="50800" marB="50800" anchor="ctr" anchorCtr="0" horzOverflow="overflow">
                    <a:solidFill>
                      <a:srgbClr val="000000"/>
                    </a:solidFill>
                  </a:tcPr>
                </a:tc>
                <a:tc>
                  <a:txBody>
                    <a:bodyPr/>
                    <a:lstStyle/>
                    <a:p>
                      <a:pPr defTabSz="914400">
                        <a:tabLst>
                          <a:tab pos="1663700" algn="l"/>
                        </a:tabLst>
                        <a:defRPr b="0"/>
                      </a:pPr>
                      <a:r>
                        <a:rPr b="1" sz="3100">
                          <a:solidFill>
                            <a:srgbClr val="FFFFFF"/>
                          </a:solidFill>
                        </a:rPr>
                        <a:t>Symposium</a:t>
                      </a:r>
                    </a:p>
                  </a:txBody>
                  <a:tcPr marL="50800" marR="50800" marT="50800" marB="50800" anchor="ctr" anchorCtr="0" horzOverflow="overflow">
                    <a:solidFill>
                      <a:srgbClr val="000000"/>
                    </a:solidFill>
                  </a:tcPr>
                </a:tc>
              </a:tr>
              <a:tr h="1381775">
                <a:tc>
                  <a:txBody>
                    <a:bodyPr/>
                    <a:lstStyle/>
                    <a:p>
                      <a:pPr defTabSz="914400">
                        <a:tabLst>
                          <a:tab pos="1663700" algn="l"/>
                        </a:tabLst>
                        <a:defRPr b="0"/>
                      </a:pPr>
                      <a:r>
                        <a:rPr b="1" sz="2300"/>
                        <a:t>Frequency</a:t>
                      </a:r>
                    </a:p>
                  </a:txBody>
                  <a:tcPr marL="50800" marR="50800" marT="50800" marB="50800" anchor="ctr" anchorCtr="0" horzOverflow="overflow"/>
                </a:tc>
                <a:tc>
                  <a:txBody>
                    <a:bodyPr/>
                    <a:lstStyle/>
                    <a:p>
                      <a:pPr defTabSz="914400"/>
                      <a:r>
                        <a:rPr sz="2300"/>
                        <a:t>Held annually or biannually</a:t>
                      </a:r>
                    </a:p>
                  </a:txBody>
                  <a:tcPr marL="50800" marR="50800" marT="50800" marB="50800" anchor="ctr" anchorCtr="0" horzOverflow="overflow"/>
                </a:tc>
                <a:tc>
                  <a:txBody>
                    <a:bodyPr/>
                    <a:lstStyle/>
                    <a:p>
                      <a:pPr defTabSz="914400"/>
                      <a:r>
                        <a:rPr sz="2300"/>
                        <a:t>Typically one-time events, though some may recur annually</a:t>
                      </a:r>
                    </a:p>
                  </a:txBody>
                  <a:tcPr marL="50800" marR="50800" marT="50800" marB="50800" anchor="ctr" anchorCtr="0" horzOverflow="overflow"/>
                </a:tc>
                <a:tc>
                  <a:txBody>
                    <a:bodyPr/>
                    <a:lstStyle/>
                    <a:p>
                      <a:pPr defTabSz="914400"/>
                      <a:r>
                        <a:rPr sz="2300"/>
                        <a:t>One-time events, often focused on a specific topic or issue</a:t>
                      </a:r>
                    </a:p>
                  </a:txBody>
                  <a:tcPr marL="50800" marR="50800" marT="50800" marB="50800" anchor="ctr" anchorCtr="0" horzOverflow="overflow"/>
                </a:tc>
              </a:tr>
              <a:tr h="1381775">
                <a:tc>
                  <a:txBody>
                    <a:bodyPr/>
                    <a:lstStyle/>
                    <a:p>
                      <a:pPr defTabSz="914400">
                        <a:tabLst>
                          <a:tab pos="1663700" algn="l"/>
                        </a:tabLst>
                        <a:defRPr b="0"/>
                      </a:pPr>
                      <a:r>
                        <a:rPr b="1" sz="2300"/>
                        <a:t>Size</a:t>
                      </a:r>
                    </a:p>
                  </a:txBody>
                  <a:tcPr marL="50800" marR="50800" marT="50800" marB="50800" anchor="ctr" anchorCtr="0" horzOverflow="overflow"/>
                </a:tc>
                <a:tc>
                  <a:txBody>
                    <a:bodyPr/>
                    <a:lstStyle/>
                    <a:p>
                      <a:pPr defTabSz="914400"/>
                      <a:r>
                        <a:rPr sz="2300"/>
                        <a:t>Large, with hundreds or even thousands of attendees</a:t>
                      </a:r>
                    </a:p>
                  </a:txBody>
                  <a:tcPr marL="50800" marR="50800" marT="50800" marB="50800" anchor="ctr" anchorCtr="0" horzOverflow="overflow"/>
                </a:tc>
                <a:tc>
                  <a:txBody>
                    <a:bodyPr/>
                    <a:lstStyle/>
                    <a:p>
                      <a:pPr defTabSz="914400"/>
                      <a:r>
                        <a:rPr sz="2300"/>
                        <a:t>Smaller, with typically fewer than 100 attendees</a:t>
                      </a:r>
                    </a:p>
                  </a:txBody>
                  <a:tcPr marL="50800" marR="50800" marT="50800" marB="50800" anchor="ctr" anchorCtr="0" horzOverflow="overflow"/>
                </a:tc>
                <a:tc>
                  <a:txBody>
                    <a:bodyPr/>
                    <a:lstStyle/>
                    <a:p>
                      <a:pPr defTabSz="914400"/>
                      <a:r>
                        <a:rPr sz="2300"/>
                        <a:t>Small, with usually less than 50 attendees</a:t>
                      </a:r>
                    </a:p>
                  </a:txBody>
                  <a:tcPr marL="50800" marR="50800" marT="50800" marB="50800" anchor="ctr" anchorCtr="0" horzOverflow="overflow"/>
                </a:tc>
              </a:tr>
              <a:tr h="1381775">
                <a:tc>
                  <a:txBody>
                    <a:bodyPr/>
                    <a:lstStyle/>
                    <a:p>
                      <a:pPr defTabSz="914400">
                        <a:tabLst>
                          <a:tab pos="1663700" algn="l"/>
                        </a:tabLst>
                        <a:defRPr b="0"/>
                      </a:pPr>
                      <a:r>
                        <a:rPr b="1" sz="2300"/>
                        <a:t>Scope</a:t>
                      </a:r>
                    </a:p>
                  </a:txBody>
                  <a:tcPr marL="50800" marR="50800" marT="50800" marB="50800" anchor="ctr" anchorCtr="0" horzOverflow="overflow"/>
                </a:tc>
                <a:tc>
                  <a:txBody>
                    <a:bodyPr/>
                    <a:lstStyle/>
                    <a:p>
                      <a:pPr defTabSz="914400">
                        <a:defRPr sz="2300"/>
                      </a:pPr>
                      <a:r>
                        <a:rPr b="1"/>
                        <a:t>Broad</a:t>
                      </a:r>
                      <a:r>
                        <a:t>, covering a wide range of topics within computer science</a:t>
                      </a:r>
                    </a:p>
                  </a:txBody>
                  <a:tcPr marL="50800" marR="50800" marT="50800" marB="50800" anchor="ctr" anchorCtr="0" horzOverflow="overflow"/>
                </a:tc>
                <a:tc>
                  <a:txBody>
                    <a:bodyPr/>
                    <a:lstStyle/>
                    <a:p>
                      <a:pPr defTabSz="914400">
                        <a:defRPr sz="2300"/>
                      </a:pPr>
                      <a:r>
                        <a:rPr b="1"/>
                        <a:t>Narrow</a:t>
                      </a:r>
                      <a:r>
                        <a:t>, focused on a specific research area or problem</a:t>
                      </a:r>
                    </a:p>
                  </a:txBody>
                  <a:tcPr marL="50800" marR="50800" marT="50800" marB="50800" anchor="ctr" anchorCtr="0" horzOverflow="overflow"/>
                </a:tc>
                <a:tc>
                  <a:txBody>
                    <a:bodyPr/>
                    <a:lstStyle/>
                    <a:p>
                      <a:pPr defTabSz="914400">
                        <a:defRPr sz="2300"/>
                      </a:pPr>
                      <a:r>
                        <a:rPr b="1"/>
                        <a:t>Narrow</a:t>
                      </a:r>
                      <a:r>
                        <a:t>, focused on discussing and debating a specific issue or topic</a:t>
                      </a:r>
                    </a:p>
                  </a:txBody>
                  <a:tcPr marL="50800" marR="50800" marT="50800" marB="50800" anchor="ctr" anchorCtr="0" horzOverflow="overflow"/>
                </a:tc>
              </a:tr>
              <a:tr h="1381775">
                <a:tc>
                  <a:txBody>
                    <a:bodyPr/>
                    <a:lstStyle/>
                    <a:p>
                      <a:pPr defTabSz="914400">
                        <a:tabLst>
                          <a:tab pos="1663700" algn="l"/>
                        </a:tabLst>
                        <a:defRPr b="0"/>
                      </a:pPr>
                      <a:r>
                        <a:rPr b="1" sz="2300"/>
                        <a:t>Format</a:t>
                      </a:r>
                    </a:p>
                  </a:txBody>
                  <a:tcPr marL="50800" marR="50800" marT="50800" marB="50800" anchor="ctr" anchorCtr="0" horzOverflow="overflow"/>
                </a:tc>
                <a:tc>
                  <a:txBody>
                    <a:bodyPr/>
                    <a:lstStyle/>
                    <a:p>
                      <a:pPr defTabSz="914400"/>
                      <a:r>
                        <a:rPr sz="2300"/>
                        <a:t>Presentations, tutorials, panels, networking events</a:t>
                      </a:r>
                    </a:p>
                  </a:txBody>
                  <a:tcPr marL="50800" marR="50800" marT="50800" marB="50800" anchor="ctr" anchorCtr="0" horzOverflow="overflow"/>
                </a:tc>
                <a:tc>
                  <a:txBody>
                    <a:bodyPr/>
                    <a:lstStyle/>
                    <a:p>
                      <a:pPr defTabSz="914400"/>
                      <a:r>
                        <a:rPr sz="2300"/>
                        <a:t>Hands-on activities, interactive sessions, demonstrations</a:t>
                      </a:r>
                    </a:p>
                  </a:txBody>
                  <a:tcPr marL="50800" marR="50800" marT="50800" marB="50800" anchor="ctr" anchorCtr="0" horzOverflow="overflow"/>
                </a:tc>
                <a:tc>
                  <a:txBody>
                    <a:bodyPr/>
                    <a:lstStyle/>
                    <a:p>
                      <a:pPr defTabSz="914400"/>
                      <a:r>
                        <a:rPr sz="2300"/>
                        <a:t>Presentations, discussions, Q&amp;A sessions</a:t>
                      </a:r>
                    </a:p>
                  </a:txBody>
                  <a:tcPr marL="50800" marR="50800" marT="50800" marB="50800" anchor="ctr" anchorCtr="0" horzOverflow="overflow"/>
                </a:tc>
              </a:tr>
              <a:tr h="1381775">
                <a:tc>
                  <a:txBody>
                    <a:bodyPr/>
                    <a:lstStyle/>
                    <a:p>
                      <a:pPr defTabSz="914400">
                        <a:tabLst>
                          <a:tab pos="1663700" algn="l"/>
                        </a:tabLst>
                        <a:defRPr b="0"/>
                      </a:pPr>
                      <a:r>
                        <a:rPr b="1" sz="2300"/>
                        <a:t>Target audience</a:t>
                      </a:r>
                    </a:p>
                  </a:txBody>
                  <a:tcPr marL="50800" marR="50800" marT="50800" marB="50800" anchor="ctr" anchorCtr="0" horzOverflow="overflow"/>
                </a:tc>
                <a:tc>
                  <a:txBody>
                    <a:bodyPr/>
                    <a:lstStyle/>
                    <a:p>
                      <a:pPr defTabSz="914400"/>
                      <a:r>
                        <a:rPr sz="2300"/>
                        <a:t>Researchers, academics, industry professionals, students</a:t>
                      </a:r>
                    </a:p>
                  </a:txBody>
                  <a:tcPr marL="50800" marR="50800" marT="50800" marB="50800" anchor="ctr" anchorCtr="0" horzOverflow="overflow"/>
                </a:tc>
                <a:tc>
                  <a:txBody>
                    <a:bodyPr/>
                    <a:lstStyle/>
                    <a:p>
                      <a:pPr defTabSz="914400"/>
                      <a:r>
                        <a:rPr sz="2300"/>
                        <a:t>Researchers, students, practitioners interested in a specific area</a:t>
                      </a:r>
                    </a:p>
                  </a:txBody>
                  <a:tcPr marL="50800" marR="50800" marT="50800" marB="50800" anchor="ctr" anchorCtr="0" horzOverflow="overflow"/>
                </a:tc>
                <a:tc>
                  <a:txBody>
                    <a:bodyPr/>
                    <a:lstStyle/>
                    <a:p>
                      <a:pPr defTabSz="914400"/>
                      <a:r>
                        <a:rPr sz="2300"/>
                        <a:t>Experts, stakeholders, interested public</a:t>
                      </a:r>
                    </a:p>
                  </a:txBody>
                  <a:tcPr marL="50800" marR="50800" marT="50800" marB="50800" anchor="ctr" anchorCtr="0" horzOverflow="overflow"/>
                </a:tc>
              </a:tr>
              <a:tr h="1381775">
                <a:tc>
                  <a:txBody>
                    <a:bodyPr/>
                    <a:lstStyle/>
                    <a:p>
                      <a:pPr defTabSz="914400">
                        <a:tabLst>
                          <a:tab pos="1663700" algn="l"/>
                        </a:tabLst>
                        <a:defRPr b="0"/>
                      </a:pPr>
                      <a:r>
                        <a:rPr b="1" sz="2300"/>
                        <a:t>Goals</a:t>
                      </a:r>
                    </a:p>
                  </a:txBody>
                  <a:tcPr marL="50800" marR="50800" marT="50800" marB="50800" anchor="ctr" anchorCtr="0" horzOverflow="overflow"/>
                </a:tc>
                <a:tc>
                  <a:txBody>
                    <a:bodyPr/>
                    <a:lstStyle/>
                    <a:p>
                      <a:pPr defTabSz="914400"/>
                      <a:r>
                        <a:rPr sz="2300"/>
                        <a:t>Disseminate research findings, share knowledge, network</a:t>
                      </a:r>
                    </a:p>
                  </a:txBody>
                  <a:tcPr marL="50800" marR="50800" marT="50800" marB="50800" anchor="ctr" anchorCtr="0" horzOverflow="overflow"/>
                </a:tc>
                <a:tc>
                  <a:txBody>
                    <a:bodyPr/>
                    <a:lstStyle/>
                    <a:p>
                      <a:pPr defTabSz="914400"/>
                      <a:r>
                        <a:rPr sz="2300"/>
                        <a:t>Develop skills, brainstorm ideas, solve problems</a:t>
                      </a:r>
                    </a:p>
                  </a:txBody>
                  <a:tcPr marL="50800" marR="50800" marT="50800" marB="50800" anchor="ctr" anchorCtr="0" horzOverflow="overflow"/>
                </a:tc>
                <a:tc>
                  <a:txBody>
                    <a:bodyPr/>
                    <a:lstStyle/>
                    <a:p>
                      <a:pPr defTabSz="914400"/>
                      <a:r>
                        <a:rPr sz="2300"/>
                        <a:t>Discuss and explore a specific issue, reach consensus or recommendations</a:t>
                      </a:r>
                    </a:p>
                  </a:txBody>
                  <a:tcPr marL="50800" marR="50800" marT="50800" marB="50800" anchor="ctr" anchorCtr="0" horzOverflow="overflow"/>
                </a:tc>
              </a:tr>
              <a:tr h="1381775">
                <a:tc>
                  <a:txBody>
                    <a:bodyPr/>
                    <a:lstStyle/>
                    <a:p>
                      <a:pPr defTabSz="914400">
                        <a:tabLst>
                          <a:tab pos="1663700" algn="l"/>
                        </a:tabLst>
                        <a:defRPr b="0"/>
                      </a:pPr>
                      <a:r>
                        <a:rPr b="1" sz="2300"/>
                        <a:t>Cost</a:t>
                      </a:r>
                    </a:p>
                  </a:txBody>
                  <a:tcPr marL="50800" marR="50800" marT="50800" marB="50800" anchor="ctr" anchorCtr="0" horzOverflow="overflow"/>
                </a:tc>
                <a:tc>
                  <a:txBody>
                    <a:bodyPr/>
                    <a:lstStyle/>
                    <a:p>
                      <a:pPr defTabSz="914400"/>
                      <a:r>
                        <a:rPr sz="2300"/>
                        <a:t>Higher, due to larger size and venue</a:t>
                      </a:r>
                    </a:p>
                  </a:txBody>
                  <a:tcPr marL="50800" marR="50800" marT="50800" marB="50800" anchor="ctr" anchorCtr="0" horzOverflow="overflow"/>
                </a:tc>
                <a:tc>
                  <a:txBody>
                    <a:bodyPr/>
                    <a:lstStyle/>
                    <a:p>
                      <a:pPr defTabSz="914400"/>
                      <a:r>
                        <a:rPr sz="2300"/>
                        <a:t>Lower, due to smaller size and simpler format</a:t>
                      </a:r>
                    </a:p>
                  </a:txBody>
                  <a:tcPr marL="50800" marR="50800" marT="50800" marB="50800" anchor="ctr" anchorCtr="0" horzOverflow="overflow"/>
                </a:tc>
                <a:tc>
                  <a:txBody>
                    <a:bodyPr/>
                    <a:lstStyle/>
                    <a:p>
                      <a:pPr defTabSz="914400"/>
                      <a:r>
                        <a:rPr sz="2300"/>
                        <a:t>Variable, depending on organizer and format</a:t>
                      </a:r>
                    </a:p>
                  </a:txBody>
                  <a:tcPr marL="50800" marR="50800" marT="50800" marB="50800" anchor="ctr" anchorCtr="0" horzOverflow="overflow"/>
                </a:tc>
              </a:tr>
              <a:tr h="1381775">
                <a:tc>
                  <a:txBody>
                    <a:bodyPr/>
                    <a:lstStyle/>
                    <a:p>
                      <a:pPr defTabSz="914400">
                        <a:tabLst>
                          <a:tab pos="1663700" algn="l"/>
                        </a:tabLst>
                        <a:defRPr b="0"/>
                      </a:pPr>
                      <a:r>
                        <a:rPr b="1" sz="2300"/>
                        <a:t>Examples</a:t>
                      </a:r>
                    </a:p>
                  </a:txBody>
                  <a:tcPr marL="50800" marR="50800" marT="50800" marB="50800" anchor="ctr" anchorCtr="0" horzOverflow="overflow"/>
                </a:tc>
                <a:tc>
                  <a:txBody>
                    <a:bodyPr/>
                    <a:lstStyle/>
                    <a:p>
                      <a:pPr defTabSz="914400"/>
                      <a:r>
                        <a:rPr sz="2300"/>
                        <a:t>CVPR, ICCV, NeurIPS</a:t>
                      </a:r>
                    </a:p>
                  </a:txBody>
                  <a:tcPr marL="50800" marR="50800" marT="50800" marB="50800" anchor="ctr" anchorCtr="0" horzOverflow="overflow"/>
                </a:tc>
                <a:tc>
                  <a:txBody>
                    <a:bodyPr/>
                    <a:lstStyle/>
                    <a:p>
                      <a:pPr defTabSz="914400"/>
                      <a:r>
                        <a:rPr sz="2300"/>
                        <a:t>AI For Science (@NeurIPS),
I Can’t Believe It’s Not Better (@NeurIPS)</a:t>
                      </a:r>
                    </a:p>
                  </a:txBody>
                  <a:tcPr marL="50800" marR="50800" marT="50800" marB="50800" anchor="ctr" anchorCtr="0" horzOverflow="overflow"/>
                </a:tc>
                <a:tc>
                  <a:txBody>
                    <a:bodyPr/>
                    <a:lstStyle/>
                    <a:p>
                      <a:pPr defTabSz="914400"/>
                      <a:r>
                        <a:rPr sz="2300"/>
                        <a:t>Symposium on the Future of Artificial Intelligence, Symposium on Ethical Implications of Computing</a:t>
                      </a:r>
                    </a:p>
                  </a:txBody>
                  <a:tcPr marL="50800" marR="50800" marT="50800" marB="50800" anchor="ctr" anchorCtr="0" horzOverflow="overflow"/>
                </a:tc>
              </a:tr>
            </a:tbl>
          </a:graphicData>
        </a:graphic>
      </p:graphicFrame>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0" name="Identifying Research Topics"/>
          <p:cNvSpPr txBox="1"/>
          <p:nvPr>
            <p:ph type="title"/>
          </p:nvPr>
        </p:nvSpPr>
        <p:spPr>
          <a:prstGeom prst="rect">
            <a:avLst/>
          </a:prstGeom>
        </p:spPr>
        <p:txBody>
          <a:bodyPr/>
          <a:lstStyle/>
          <a:p>
            <a:pPr/>
            <a:r>
              <a:t>Identifying Research Topics</a:t>
            </a:r>
          </a:p>
        </p:txBody>
      </p:sp>
      <p:sp>
        <p:nvSpPr>
          <p:cNvPr id="291" name="Beginning Research"/>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i="1"/>
            </a:lvl1pPr>
          </a:lstStyle>
          <a:p>
            <a:pPr/>
            <a:r>
              <a:t>Beginning Research</a:t>
            </a:r>
          </a:p>
        </p:txBody>
      </p:sp>
      <p:sp>
        <p:nvSpPr>
          <p:cNvPr id="292" name="Types of Research Presentations…"/>
          <p:cNvSpPr txBox="1"/>
          <p:nvPr>
            <p:ph type="body" idx="1"/>
          </p:nvPr>
        </p:nvSpPr>
        <p:spPr>
          <a:xfrm>
            <a:off x="1206500" y="3997423"/>
            <a:ext cx="21971000" cy="8949403"/>
          </a:xfrm>
          <a:prstGeom prst="rect">
            <a:avLst/>
          </a:prstGeom>
        </p:spPr>
        <p:txBody>
          <a:bodyPr/>
          <a:lstStyle/>
          <a:p>
            <a:pPr marL="0" indent="0" defTabSz="1609303">
              <a:spcBef>
                <a:spcPts val="2900"/>
              </a:spcBef>
              <a:buSzTx/>
              <a:buNone/>
              <a:defRPr b="1" sz="3168" u="sng"/>
            </a:pPr>
            <a:r>
              <a:t>Types of Research Presentations</a:t>
            </a:r>
          </a:p>
          <a:p>
            <a:pPr marL="402336" indent="-402336" defTabSz="1609303">
              <a:spcBef>
                <a:spcPts val="2900"/>
              </a:spcBef>
              <a:defRPr b="1" sz="3168"/>
            </a:pPr>
            <a:r>
              <a:t>Technical Talks  </a:t>
            </a:r>
            <a:r>
              <a:rPr b="0"/>
              <a:t>- </a:t>
            </a:r>
            <a:r>
              <a:rPr b="0" i="1"/>
              <a:t>presentations of research within the context of SOTA, including motivation, approach, experiments/evaluation.</a:t>
            </a:r>
          </a:p>
          <a:p>
            <a:pPr lvl="3" marL="1609344" indent="-402336" defTabSz="1609303">
              <a:spcBef>
                <a:spcPts val="2900"/>
              </a:spcBef>
              <a:defRPr sz="3168"/>
            </a:pPr>
            <a:r>
              <a:rPr b="1"/>
              <a:t>Spotlights</a:t>
            </a:r>
            <a:r>
              <a:t> - </a:t>
            </a:r>
            <a:r>
              <a:rPr i="1"/>
              <a:t>short 5-10min technical talks</a:t>
            </a:r>
          </a:p>
          <a:p>
            <a:pPr lvl="3" marL="1609344" indent="-402336" defTabSz="1609303">
              <a:spcBef>
                <a:spcPts val="2900"/>
              </a:spcBef>
              <a:defRPr b="1" sz="3168"/>
            </a:pPr>
            <a:r>
              <a:t>Lightning Talks </a:t>
            </a:r>
            <a:r>
              <a:rPr b="0" i="1"/>
              <a:t>- short 2-5min technical talks</a:t>
            </a:r>
          </a:p>
          <a:p>
            <a:pPr marL="402336" indent="-402336" defTabSz="1609303">
              <a:spcBef>
                <a:spcPts val="2900"/>
              </a:spcBef>
              <a:defRPr sz="3168"/>
            </a:pPr>
            <a:r>
              <a:rPr b="1"/>
              <a:t>Keynotes</a:t>
            </a:r>
            <a:r>
              <a:t> - </a:t>
            </a:r>
            <a:r>
              <a:rPr i="1"/>
              <a:t>presentations from established experts, often focused on a high-level look at the field and upcoming relevant themes/questions (rather than just their own research/findings). Usually 30min-1hr.</a:t>
            </a:r>
            <a:endParaRPr i="1"/>
          </a:p>
          <a:p>
            <a:pPr lvl="3" marL="1609344" indent="-402336" defTabSz="1609303">
              <a:spcBef>
                <a:spcPts val="2900"/>
              </a:spcBef>
              <a:defRPr b="1" sz="3168"/>
            </a:pPr>
            <a:r>
              <a:t>Invited Talks </a:t>
            </a:r>
            <a:r>
              <a:rPr b="0" i="1"/>
              <a:t>- presentations from established experts, focused on their own research.</a:t>
            </a:r>
          </a:p>
          <a:p>
            <a:pPr marL="402336" indent="-402336" defTabSz="1609303">
              <a:spcBef>
                <a:spcPts val="2900"/>
              </a:spcBef>
              <a:defRPr b="1" sz="3168"/>
            </a:pPr>
            <a:r>
              <a:t>Posters  - </a:t>
            </a:r>
            <a:r>
              <a:rPr b="0" i="1"/>
              <a:t>scientific poster sessions with structured templates that reflect the research paper in visual format.</a:t>
            </a:r>
          </a:p>
          <a:p>
            <a:pPr marL="402336" indent="-402336" defTabSz="1609303">
              <a:spcBef>
                <a:spcPts val="2900"/>
              </a:spcBef>
              <a:defRPr b="1" sz="3168"/>
            </a:pPr>
            <a:r>
              <a:t>Panels - </a:t>
            </a:r>
            <a:r>
              <a:rPr b="0" i="1"/>
              <a:t>groups of experts providing different perspectives on a predetermined topic, moderated and with audience input.</a:t>
            </a:r>
          </a:p>
          <a:p>
            <a:pPr lvl="3" marL="1609344" indent="-402336" defTabSz="1609303">
              <a:spcBef>
                <a:spcPts val="2900"/>
              </a:spcBef>
              <a:defRPr sz="3168"/>
            </a:pPr>
            <a:r>
              <a:rPr b="1"/>
              <a:t>BoF</a:t>
            </a:r>
            <a:r>
              <a:t> (birds of a feather) - </a:t>
            </a:r>
            <a:r>
              <a:rPr i="1"/>
              <a:t>typically a panel that is not moderated, more of a roundtable with less audience input.</a:t>
            </a:r>
          </a:p>
        </p:txBody>
      </p:sp>
      <p:sp>
        <p:nvSpPr>
          <p:cNvPr id="29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5" name="Identifying Research Topics"/>
          <p:cNvSpPr txBox="1"/>
          <p:nvPr>
            <p:ph type="title"/>
          </p:nvPr>
        </p:nvSpPr>
        <p:spPr>
          <a:prstGeom prst="rect">
            <a:avLst/>
          </a:prstGeom>
        </p:spPr>
        <p:txBody>
          <a:bodyPr/>
          <a:lstStyle/>
          <a:p>
            <a:pPr/>
            <a:r>
              <a:t>Identifying Research Topics</a:t>
            </a:r>
          </a:p>
        </p:txBody>
      </p:sp>
      <p:sp>
        <p:nvSpPr>
          <p:cNvPr id="296" name="Beginning Research"/>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i="1"/>
            </a:lvl1pPr>
          </a:lstStyle>
          <a:p>
            <a:pPr/>
            <a:r>
              <a:t>Beginning Research</a:t>
            </a:r>
          </a:p>
        </p:txBody>
      </p:sp>
      <p:sp>
        <p:nvSpPr>
          <p:cNvPr id="297" name="Call For Papers/Participation (CFP)…"/>
          <p:cNvSpPr txBox="1"/>
          <p:nvPr>
            <p:ph type="body" idx="1"/>
          </p:nvPr>
        </p:nvSpPr>
        <p:spPr>
          <a:prstGeom prst="rect">
            <a:avLst/>
          </a:prstGeom>
        </p:spPr>
        <p:txBody>
          <a:bodyPr/>
          <a:lstStyle/>
          <a:p>
            <a:pPr marL="0" indent="0">
              <a:buSzTx/>
              <a:buNone/>
              <a:defRPr u="sng"/>
            </a:pPr>
            <a:r>
              <a:rPr b="1"/>
              <a:t>Call For Papers</a:t>
            </a:r>
            <a:r>
              <a:t>/Participation (</a:t>
            </a:r>
            <a:r>
              <a:rPr b="1"/>
              <a:t>CFP</a:t>
            </a:r>
            <a:r>
              <a:t>)</a:t>
            </a:r>
          </a:p>
          <a:p>
            <a:pPr/>
            <a:r>
              <a:t>Invitation from an organization to submit work for </a:t>
            </a:r>
            <a:r>
              <a:rPr b="1"/>
              <a:t>peer review </a:t>
            </a:r>
            <a:r>
              <a:t>and </a:t>
            </a:r>
            <a:r>
              <a:rPr b="1"/>
              <a:t>publication. </a:t>
            </a:r>
          </a:p>
          <a:p>
            <a:pPr lvl="2"/>
            <a:r>
              <a:t>For conferences/workshops/etc, also for </a:t>
            </a:r>
            <a:r>
              <a:rPr b="1"/>
              <a:t>presentation.</a:t>
            </a:r>
            <a:endParaRPr b="1"/>
          </a:p>
          <a:p>
            <a:pPr/>
            <a:r>
              <a:rPr i="1"/>
              <a:t>Includes</a:t>
            </a:r>
            <a:r>
              <a:t>: topics of interest to the community, dates, length, style, and all information authors need to participate in this meeting.</a:t>
            </a:r>
          </a:p>
        </p:txBody>
      </p:sp>
      <p:sp>
        <p:nvSpPr>
          <p:cNvPr id="29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0" name="Identifying Research Topics"/>
          <p:cNvSpPr txBox="1"/>
          <p:nvPr>
            <p:ph type="title"/>
          </p:nvPr>
        </p:nvSpPr>
        <p:spPr>
          <a:prstGeom prst="rect">
            <a:avLst/>
          </a:prstGeom>
        </p:spPr>
        <p:txBody>
          <a:bodyPr/>
          <a:lstStyle/>
          <a:p>
            <a:pPr/>
            <a:r>
              <a:t>Identifying Research Topics</a:t>
            </a:r>
          </a:p>
        </p:txBody>
      </p:sp>
      <p:sp>
        <p:nvSpPr>
          <p:cNvPr id="301" name="Beginning Research"/>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i="1"/>
            </a:lvl1pPr>
          </a:lstStyle>
          <a:p>
            <a:pPr/>
            <a:r>
              <a:t>Beginning Research</a:t>
            </a:r>
          </a:p>
        </p:txBody>
      </p:sp>
      <p:sp>
        <p:nvSpPr>
          <p:cNvPr id="302" name="How to Read a Research Paper…"/>
          <p:cNvSpPr txBox="1"/>
          <p:nvPr>
            <p:ph type="body" idx="1"/>
          </p:nvPr>
        </p:nvSpPr>
        <p:spPr>
          <a:xfrm>
            <a:off x="1206500" y="4248504"/>
            <a:ext cx="21971000" cy="8410930"/>
          </a:xfrm>
          <a:prstGeom prst="rect">
            <a:avLst/>
          </a:prstGeom>
        </p:spPr>
        <p:txBody>
          <a:bodyPr/>
          <a:lstStyle/>
          <a:p>
            <a:pPr marL="0" indent="0" defTabSz="1926287">
              <a:spcBef>
                <a:spcPts val="3500"/>
              </a:spcBef>
              <a:buSzTx/>
              <a:buNone/>
              <a:defRPr b="1" sz="3792" u="sng"/>
            </a:pPr>
            <a:r>
              <a:t>How to Read a Research Paper</a:t>
            </a:r>
          </a:p>
          <a:p>
            <a:pPr marL="481584" indent="-481584" defTabSz="1926287">
              <a:spcBef>
                <a:spcPts val="3500"/>
              </a:spcBef>
              <a:defRPr sz="3792"/>
            </a:pPr>
            <a:r>
              <a:t>Find one relevant to you - </a:t>
            </a:r>
            <a:r>
              <a:rPr i="1"/>
              <a:t>if it’s in your field, you will care more :)</a:t>
            </a:r>
            <a:endParaRPr i="1"/>
          </a:p>
          <a:p>
            <a:pPr marL="481584" indent="-481584" defTabSz="1926287">
              <a:spcBef>
                <a:spcPts val="3500"/>
              </a:spcBef>
              <a:defRPr sz="3792"/>
            </a:pPr>
            <a:r>
              <a:t>Leverage the structure - </a:t>
            </a:r>
            <a:r>
              <a:rPr i="1"/>
              <a:t>all papers follow a similar format!</a:t>
            </a:r>
            <a:endParaRPr i="1"/>
          </a:p>
          <a:p>
            <a:pPr lvl="2" marL="1444752" indent="-481584" defTabSz="1926287">
              <a:spcBef>
                <a:spcPts val="3500"/>
              </a:spcBef>
              <a:defRPr sz="3555"/>
            </a:pPr>
            <a:r>
              <a:t>abstract, introduction, related work, methods, results, conclusion, references</a:t>
            </a:r>
          </a:p>
          <a:p>
            <a:pPr lvl="2" marL="2063035" indent="-658415" defTabSz="1926287">
              <a:spcBef>
                <a:spcPts val="3500"/>
              </a:spcBef>
              <a:buSzPct val="100000"/>
              <a:buAutoNum type="arabicPeriod" startAt="1"/>
              <a:defRPr sz="3555"/>
            </a:pPr>
            <a:r>
              <a:t>Read (skim) the </a:t>
            </a:r>
            <a:r>
              <a:rPr b="1"/>
              <a:t>abstract, introduction, &amp; conclusion </a:t>
            </a:r>
            <a:r>
              <a:t>first, to get an idea of what the problem is at a high level.</a:t>
            </a:r>
          </a:p>
          <a:p>
            <a:pPr lvl="2" marL="2063035" indent="-658415" defTabSz="1926287">
              <a:spcBef>
                <a:spcPts val="3500"/>
              </a:spcBef>
              <a:buSzPct val="100000"/>
              <a:buAutoNum type="arabicPeriod" startAt="1"/>
              <a:defRPr sz="3555"/>
            </a:pPr>
            <a:r>
              <a:t>Read the </a:t>
            </a:r>
            <a:r>
              <a:rPr b="1"/>
              <a:t>related work </a:t>
            </a:r>
            <a:r>
              <a:t>next to discover how </a:t>
            </a:r>
            <a:r>
              <a:rPr i="1"/>
              <a:t>others</a:t>
            </a:r>
            <a:r>
              <a:t> have already approached this problem.</a:t>
            </a:r>
          </a:p>
          <a:p>
            <a:pPr lvl="2" marL="2063035" indent="-658415" defTabSz="1926287">
              <a:spcBef>
                <a:spcPts val="3500"/>
              </a:spcBef>
              <a:buSzPct val="100000"/>
              <a:buAutoNum type="arabicPeriod" startAt="1"/>
              <a:defRPr sz="3555"/>
            </a:pPr>
            <a:r>
              <a:t>Read the </a:t>
            </a:r>
            <a:r>
              <a:rPr b="1"/>
              <a:t>introduction </a:t>
            </a:r>
            <a:r>
              <a:t>again to put the new approach in context - </a:t>
            </a:r>
            <a:r>
              <a:rPr i="1"/>
              <a:t>what are they doing differently?</a:t>
            </a:r>
            <a:endParaRPr i="1"/>
          </a:p>
          <a:p>
            <a:pPr lvl="2" marL="2063035" indent="-658415" defTabSz="1926287">
              <a:spcBef>
                <a:spcPts val="3500"/>
              </a:spcBef>
              <a:buSzPct val="100000"/>
              <a:buAutoNum type="arabicPeriod" startAt="1"/>
              <a:defRPr sz="3555"/>
            </a:pPr>
            <a:r>
              <a:rPr i="1"/>
              <a:t>Read the rest of the paper only if you’re still interested in their approach.</a:t>
            </a:r>
          </a:p>
        </p:txBody>
      </p:sp>
      <p:sp>
        <p:nvSpPr>
          <p:cNvPr id="30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5" name="Next week"/>
          <p:cNvSpPr txBox="1"/>
          <p:nvPr>
            <p:ph type="title"/>
          </p:nvPr>
        </p:nvSpPr>
        <p:spPr>
          <a:prstGeom prst="rect">
            <a:avLst/>
          </a:prstGeom>
        </p:spPr>
        <p:txBody>
          <a:bodyPr/>
          <a:lstStyle>
            <a:lvl1pPr>
              <a:defRPr>
                <a:latin typeface="Helvetica Neue Thin"/>
                <a:ea typeface="Helvetica Neue Thin"/>
                <a:cs typeface="Helvetica Neue Thin"/>
                <a:sym typeface="Helvetica Neue Thin"/>
              </a:defRPr>
            </a:lvl1pPr>
          </a:lstStyle>
          <a:p>
            <a:pPr>
              <a:defRPr>
                <a:latin typeface="Helvetica Neue Medium"/>
                <a:ea typeface="Helvetica Neue Medium"/>
                <a:cs typeface="Helvetica Neue Medium"/>
                <a:sym typeface="Helvetica Neue Medium"/>
              </a:defRPr>
            </a:pPr>
            <a:r>
              <a:rPr>
                <a:latin typeface="Helvetica Neue Thin"/>
                <a:ea typeface="Helvetica Neue Thin"/>
                <a:cs typeface="Helvetica Neue Thin"/>
                <a:sym typeface="Helvetica Neue Thin"/>
              </a:rPr>
              <a:t>Next week</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7" name="Next week"/>
          <p:cNvSpPr txBox="1"/>
          <p:nvPr>
            <p:ph type="title"/>
          </p:nvPr>
        </p:nvSpPr>
        <p:spPr>
          <a:prstGeom prst="rect">
            <a:avLst/>
          </a:prstGeom>
        </p:spPr>
        <p:txBody>
          <a:bodyPr/>
          <a:lstStyle/>
          <a:p>
            <a:pPr/>
            <a:r>
              <a:t>Next week</a:t>
            </a:r>
          </a:p>
        </p:txBody>
      </p:sp>
      <p:sp>
        <p:nvSpPr>
          <p:cNvPr id="308" name="Looking ahead…"/>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i="1"/>
            </a:lvl1pPr>
          </a:lstStyle>
          <a:p>
            <a:pPr/>
            <a:r>
              <a:t>Looking ahead…</a:t>
            </a:r>
          </a:p>
        </p:txBody>
      </p:sp>
      <p:sp>
        <p:nvSpPr>
          <p:cNvPr id="309" name="Tuesday: Identifying research problems…"/>
          <p:cNvSpPr txBox="1"/>
          <p:nvPr>
            <p:ph type="body" idx="1"/>
          </p:nvPr>
        </p:nvSpPr>
        <p:spPr>
          <a:prstGeom prst="rect">
            <a:avLst/>
          </a:prstGeom>
        </p:spPr>
        <p:txBody>
          <a:bodyPr/>
          <a:lstStyle/>
          <a:p>
            <a:pPr>
              <a:lnSpc>
                <a:spcPct val="200000"/>
              </a:lnSpc>
            </a:pPr>
            <a:r>
              <a:t>Tuesday: </a:t>
            </a:r>
            <a:r>
              <a:rPr b="1"/>
              <a:t>Identifying research problems</a:t>
            </a:r>
            <a:endParaRPr b="1"/>
          </a:p>
          <a:p>
            <a:pPr>
              <a:lnSpc>
                <a:spcPct val="200000"/>
              </a:lnSpc>
            </a:pPr>
            <a:r>
              <a:t>Thursday: </a:t>
            </a:r>
            <a:r>
              <a:rPr b="1"/>
              <a:t>Guest Research Lecture - Dr. Sushil Prasad</a:t>
            </a:r>
            <a:endParaRPr b="1"/>
          </a:p>
          <a:p>
            <a:pPr>
              <a:lnSpc>
                <a:spcPct val="200000"/>
              </a:lnSpc>
            </a:pPr>
            <a:r>
              <a:t>Research Project:</a:t>
            </a:r>
            <a:r>
              <a:rPr b="1"/>
              <a:t> Proposals due! (2/3)</a:t>
            </a:r>
          </a:p>
        </p:txBody>
      </p:sp>
      <p:sp>
        <p:nvSpPr>
          <p:cNvPr id="31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2" name="Research Project"/>
          <p:cNvSpPr txBox="1"/>
          <p:nvPr>
            <p:ph type="title"/>
          </p:nvPr>
        </p:nvSpPr>
        <p:spPr>
          <a:prstGeom prst="rect">
            <a:avLst/>
          </a:prstGeom>
        </p:spPr>
        <p:txBody>
          <a:bodyPr/>
          <a:lstStyle>
            <a:lvl1pPr>
              <a:defRPr>
                <a:latin typeface="Helvetica Neue Thin"/>
                <a:ea typeface="Helvetica Neue Thin"/>
                <a:cs typeface="Helvetica Neue Thin"/>
                <a:sym typeface="Helvetica Neue Thin"/>
              </a:defRPr>
            </a:lvl1pPr>
          </a:lstStyle>
          <a:p>
            <a:pPr>
              <a:defRPr>
                <a:latin typeface="Helvetica Neue Medium"/>
                <a:ea typeface="Helvetica Neue Medium"/>
                <a:cs typeface="Helvetica Neue Medium"/>
                <a:sym typeface="Helvetica Neue Medium"/>
              </a:defRPr>
            </a:pPr>
            <a:r>
              <a:rPr>
                <a:latin typeface="Helvetica Neue Thin"/>
                <a:ea typeface="Helvetica Neue Thin"/>
                <a:cs typeface="Helvetica Neue Thin"/>
                <a:sym typeface="Helvetica Neue Thin"/>
              </a:rPr>
              <a:t>Research Project</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4" name="Research Project"/>
          <p:cNvSpPr txBox="1"/>
          <p:nvPr>
            <p:ph type="title"/>
          </p:nvPr>
        </p:nvSpPr>
        <p:spPr>
          <a:prstGeom prst="rect">
            <a:avLst/>
          </a:prstGeom>
        </p:spPr>
        <p:txBody>
          <a:bodyPr/>
          <a:lstStyle/>
          <a:p>
            <a:pPr/>
            <a:r>
              <a:t>Research Project</a:t>
            </a:r>
          </a:p>
        </p:txBody>
      </p:sp>
      <p:sp>
        <p:nvSpPr>
          <p:cNvPr id="315" name="Guided research in your CS field"/>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i="1"/>
            </a:lvl1pPr>
          </a:lstStyle>
          <a:p>
            <a:pPr/>
            <a:r>
              <a:t>Guided research in your CS field</a:t>
            </a:r>
          </a:p>
        </p:txBody>
      </p:sp>
      <p:sp>
        <p:nvSpPr>
          <p:cNvPr id="316" name="See Canvas for the “call for papers” (CFP)…"/>
          <p:cNvSpPr txBox="1"/>
          <p:nvPr>
            <p:ph type="body" idx="1"/>
          </p:nvPr>
        </p:nvSpPr>
        <p:spPr>
          <a:prstGeom prst="rect">
            <a:avLst/>
          </a:prstGeom>
        </p:spPr>
        <p:txBody>
          <a:bodyPr/>
          <a:lstStyle/>
          <a:p>
            <a:pPr>
              <a:lnSpc>
                <a:spcPct val="200000"/>
              </a:lnSpc>
            </a:pPr>
            <a:r>
              <a:t>See Canvas for the “</a:t>
            </a:r>
            <a:r>
              <a:rPr b="1"/>
              <a:t>call for papers</a:t>
            </a:r>
            <a:r>
              <a:t>” (CFP) </a:t>
            </a:r>
          </a:p>
          <a:p>
            <a:pPr>
              <a:lnSpc>
                <a:spcPct val="100000"/>
              </a:lnSpc>
            </a:pPr>
            <a:r>
              <a:rPr>
                <a:latin typeface="Helvetica Neue Thin"/>
                <a:ea typeface="Helvetica Neue Thin"/>
                <a:cs typeface="Helvetica Neue Thin"/>
                <a:sym typeface="Helvetica Neue Thin"/>
              </a:rPr>
              <a:t>Objectives</a:t>
            </a:r>
            <a:r>
              <a:t>:</a:t>
            </a:r>
          </a:p>
          <a:p>
            <a:pPr lvl="3">
              <a:lnSpc>
                <a:spcPct val="100000"/>
              </a:lnSpc>
            </a:pPr>
            <a:r>
              <a:t>Participate in a research community (</a:t>
            </a:r>
            <a:r>
              <a:rPr i="1"/>
              <a:t>low risk!</a:t>
            </a:r>
            <a:r>
              <a:t>)</a:t>
            </a:r>
          </a:p>
          <a:p>
            <a:pPr lvl="3">
              <a:lnSpc>
                <a:spcPct val="100000"/>
              </a:lnSpc>
            </a:pPr>
            <a:r>
              <a:t>Learn about the research process</a:t>
            </a:r>
          </a:p>
          <a:p>
            <a:pPr lvl="3">
              <a:lnSpc>
                <a:spcPct val="100000"/>
              </a:lnSpc>
            </a:pPr>
            <a:r>
              <a:t>End the semester with a solid research review of a relevant topic</a:t>
            </a:r>
          </a:p>
        </p:txBody>
      </p:sp>
      <p:sp>
        <p:nvSpPr>
          <p:cNvPr id="31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9" name="Research Project"/>
          <p:cNvSpPr txBox="1"/>
          <p:nvPr>
            <p:ph type="title"/>
          </p:nvPr>
        </p:nvSpPr>
        <p:spPr>
          <a:prstGeom prst="rect">
            <a:avLst/>
          </a:prstGeom>
        </p:spPr>
        <p:txBody>
          <a:bodyPr/>
          <a:lstStyle/>
          <a:p>
            <a:pPr/>
            <a:r>
              <a:t>Research Project</a:t>
            </a:r>
          </a:p>
        </p:txBody>
      </p:sp>
      <p:sp>
        <p:nvSpPr>
          <p:cNvPr id="320" name="Guided research in your CS field"/>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i="1"/>
            </a:lvl1pPr>
          </a:lstStyle>
          <a:p>
            <a:pPr/>
            <a:r>
              <a:t>Guided research in your CS field</a:t>
            </a:r>
          </a:p>
        </p:txBody>
      </p:sp>
      <p:sp>
        <p:nvSpPr>
          <p:cNvPr id="321" name="Which SIG will you participate in for the rest of the semester?…"/>
          <p:cNvSpPr txBox="1"/>
          <p:nvPr>
            <p:ph type="body" idx="1"/>
          </p:nvPr>
        </p:nvSpPr>
        <p:spPr>
          <a:prstGeom prst="rect">
            <a:avLst/>
          </a:prstGeom>
        </p:spPr>
        <p:txBody>
          <a:bodyPr/>
          <a:lstStyle/>
          <a:p>
            <a:pPr marL="445008" indent="-445008" defTabSz="1779987">
              <a:lnSpc>
                <a:spcPct val="100000"/>
              </a:lnSpc>
              <a:spcBef>
                <a:spcPts val="3200"/>
              </a:spcBef>
              <a:defRPr sz="3504"/>
            </a:pPr>
            <a:r>
              <a:t>Which </a:t>
            </a:r>
            <a:r>
              <a:rPr b="1"/>
              <a:t>SIG</a:t>
            </a:r>
            <a:r>
              <a:t> will you participate in for the rest of the semester?</a:t>
            </a:r>
          </a:p>
          <a:p>
            <a:pPr marL="445008" indent="-445008" defTabSz="1779987">
              <a:lnSpc>
                <a:spcPct val="100000"/>
              </a:lnSpc>
              <a:spcBef>
                <a:spcPts val="3200"/>
              </a:spcBef>
              <a:defRPr sz="3504"/>
            </a:pPr>
            <a:r>
              <a:t>In 1 sentence, concisely state the </a:t>
            </a:r>
            <a:r>
              <a:rPr b="1"/>
              <a:t>topic</a:t>
            </a:r>
            <a:r>
              <a:t> you propose to research this semester.</a:t>
            </a:r>
          </a:p>
          <a:p>
            <a:pPr marL="445008" indent="-445008" defTabSz="1779987">
              <a:lnSpc>
                <a:spcPct val="100000"/>
              </a:lnSpc>
              <a:spcBef>
                <a:spcPts val="3200"/>
              </a:spcBef>
              <a:defRPr sz="3504"/>
            </a:pPr>
            <a:r>
              <a:t>In 1 sentence, concisely state </a:t>
            </a:r>
            <a:r>
              <a:rPr b="1"/>
              <a:t>why your chosen topic/problem is important</a:t>
            </a:r>
            <a:r>
              <a:t>.</a:t>
            </a:r>
          </a:p>
          <a:p>
            <a:pPr marL="445008" indent="-445008" defTabSz="1779987">
              <a:lnSpc>
                <a:spcPct val="100000"/>
              </a:lnSpc>
              <a:spcBef>
                <a:spcPts val="3200"/>
              </a:spcBef>
              <a:defRPr sz="3504"/>
            </a:pPr>
            <a:r>
              <a:t>Identify </a:t>
            </a:r>
            <a:r>
              <a:rPr b="1"/>
              <a:t>3 specific problems/questions</a:t>
            </a:r>
            <a:r>
              <a:t> you would be interested in researching this semester. Limit them to 1 sentence each, and order them by preference (where 1st is your favorite). </a:t>
            </a:r>
            <a:r>
              <a:rPr i="1"/>
              <a:t>Your instructor will provide feedback on which may be most viable.</a:t>
            </a:r>
            <a:endParaRPr i="1"/>
          </a:p>
          <a:p>
            <a:pPr marL="445008" indent="-445008" defTabSz="1779987">
              <a:lnSpc>
                <a:spcPct val="100000"/>
              </a:lnSpc>
              <a:spcBef>
                <a:spcPts val="3200"/>
              </a:spcBef>
              <a:defRPr sz="3504"/>
            </a:pPr>
            <a:r>
              <a:t>For each problem, </a:t>
            </a:r>
            <a:r>
              <a:rPr b="1"/>
              <a:t>cite 1 relevant research paper </a:t>
            </a:r>
            <a:r>
              <a:t>(it’s ok if the same paper fits more than 1 of your identified problems). The citation must be in the following format: author, title, conference/journal, year. Include a link if possible.</a:t>
            </a:r>
          </a:p>
          <a:p>
            <a:pPr marL="445008" indent="-445008" defTabSz="1779987">
              <a:lnSpc>
                <a:spcPct val="100000"/>
              </a:lnSpc>
              <a:spcBef>
                <a:spcPts val="3200"/>
              </a:spcBef>
              <a:defRPr sz="3504"/>
            </a:pPr>
            <a:r>
              <a:t>If you are working on research outside of this class </a:t>
            </a:r>
            <a:r>
              <a:rPr b="1"/>
              <a:t>disclose it here</a:t>
            </a:r>
            <a:r>
              <a:t>! Remember this project must be your own work.</a:t>
            </a:r>
          </a:p>
        </p:txBody>
      </p:sp>
      <p:sp>
        <p:nvSpPr>
          <p:cNvPr id="32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UTSA CS-CURE"/>
          <p:cNvSpPr txBox="1"/>
          <p:nvPr>
            <p:ph type="title"/>
          </p:nvPr>
        </p:nvSpPr>
        <p:spPr>
          <a:prstGeom prst="rect">
            <a:avLst/>
          </a:prstGeom>
        </p:spPr>
        <p:txBody>
          <a:bodyPr/>
          <a:lstStyle/>
          <a:p>
            <a:pPr/>
            <a:r>
              <a:t>UTSA CS-CURE</a:t>
            </a:r>
          </a:p>
        </p:txBody>
      </p:sp>
      <p:sp>
        <p:nvSpPr>
          <p:cNvPr id="180" name="Week 2"/>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a:latin typeface="Helvetica Neue Light"/>
                <a:ea typeface="Helvetica Neue Light"/>
                <a:cs typeface="Helvetica Neue Light"/>
                <a:sym typeface="Helvetica Neue Light"/>
              </a:defRPr>
            </a:lvl1pPr>
          </a:lstStyle>
          <a:p>
            <a:pPr/>
            <a:r>
              <a:t>Week 2</a:t>
            </a:r>
          </a:p>
        </p:txBody>
      </p:sp>
      <p:sp>
        <p:nvSpPr>
          <p:cNvPr id="181" name="Objectives:…"/>
          <p:cNvSpPr txBox="1"/>
          <p:nvPr>
            <p:ph type="body" idx="1"/>
          </p:nvPr>
        </p:nvSpPr>
        <p:spPr>
          <a:prstGeom prst="rect">
            <a:avLst/>
          </a:prstGeom>
        </p:spPr>
        <p:txBody>
          <a:bodyPr/>
          <a:lstStyle/>
          <a:p>
            <a:pPr marL="530352" indent="-530352" defTabSz="2121354">
              <a:spcBef>
                <a:spcPts val="3900"/>
              </a:spcBef>
              <a:defRPr sz="4176"/>
            </a:pPr>
            <a:r>
              <a:rPr u="sng">
                <a:latin typeface="Helvetica Neue Thin"/>
                <a:ea typeface="Helvetica Neue Thin"/>
                <a:cs typeface="Helvetica Neue Thin"/>
                <a:sym typeface="Helvetica Neue Thin"/>
              </a:rPr>
              <a:t>Objectives:</a:t>
            </a:r>
            <a:r>
              <a:rPr>
                <a:latin typeface="Helvetica Neue Thin"/>
                <a:ea typeface="Helvetica Neue Thin"/>
                <a:cs typeface="Helvetica Neue Thin"/>
                <a:sym typeface="Helvetica Neue Thin"/>
              </a:rPr>
              <a:t> </a:t>
            </a:r>
            <a:endParaRPr>
              <a:latin typeface="Helvetica Neue Thin"/>
              <a:ea typeface="Helvetica Neue Thin"/>
              <a:cs typeface="Helvetica Neue Thin"/>
              <a:sym typeface="Helvetica Neue Thin"/>
            </a:endParaRPr>
          </a:p>
          <a:p>
            <a:pPr lvl="3" marL="2121408" indent="-530352" defTabSz="2121354">
              <a:spcBef>
                <a:spcPts val="3900"/>
              </a:spcBef>
              <a:defRPr sz="4176"/>
            </a:pPr>
            <a:r>
              <a:t>Identify potential topics of research interest within your field</a:t>
            </a:r>
          </a:p>
          <a:p>
            <a:pPr lvl="3" marL="2121408" indent="-530352" defTabSz="2121354">
              <a:spcBef>
                <a:spcPts val="3900"/>
              </a:spcBef>
              <a:defRPr sz="4176"/>
            </a:pPr>
            <a:r>
              <a:t>Learn to search for relevant research themes in a field</a:t>
            </a:r>
          </a:p>
          <a:p>
            <a:pPr lvl="3" marL="2121408" indent="-530352" defTabSz="2121354">
              <a:spcBef>
                <a:spcPts val="3900"/>
              </a:spcBef>
              <a:defRPr sz="4176"/>
            </a:pPr>
            <a:r>
              <a:t>Learn about basic research tools for use this semester</a:t>
            </a:r>
          </a:p>
          <a:p>
            <a:pPr lvl="3" marL="2121408" indent="-530352" defTabSz="2121354">
              <a:spcBef>
                <a:spcPts val="3900"/>
              </a:spcBef>
              <a:defRPr sz="4176"/>
            </a:pPr>
          </a:p>
          <a:p>
            <a:pPr marL="530352" indent="-530352" defTabSz="2121354">
              <a:spcBef>
                <a:spcPts val="3900"/>
              </a:spcBef>
              <a:defRPr sz="4176"/>
            </a:pPr>
            <a:r>
              <a:rPr u="sng">
                <a:latin typeface="Helvetica Neue Thin"/>
                <a:ea typeface="Helvetica Neue Thin"/>
                <a:cs typeface="Helvetica Neue Thin"/>
                <a:sym typeface="Helvetica Neue Thin"/>
              </a:rPr>
              <a:t>Deliverables:</a:t>
            </a:r>
            <a:r>
              <a:rPr>
                <a:latin typeface="Helvetica Neue Thin"/>
                <a:ea typeface="Helvetica Neue Thin"/>
                <a:cs typeface="Helvetica Neue Thin"/>
                <a:sym typeface="Helvetica Neue Thin"/>
              </a:rPr>
              <a:t> </a:t>
            </a:r>
            <a:endParaRPr>
              <a:latin typeface="Helvetica Neue Thin"/>
              <a:ea typeface="Helvetica Neue Thin"/>
              <a:cs typeface="Helvetica Neue Thin"/>
              <a:sym typeface="Helvetica Neue Thin"/>
            </a:endParaRPr>
          </a:p>
          <a:p>
            <a:pPr lvl="3" marL="2121408" indent="-530352" defTabSz="2121354">
              <a:spcBef>
                <a:spcPts val="3900"/>
              </a:spcBef>
              <a:defRPr sz="4176"/>
            </a:pPr>
            <a:r>
              <a:t>SIG Meeting 0 (in class on Thursday) </a:t>
            </a:r>
          </a:p>
          <a:p>
            <a:pPr lvl="3" marL="2121408" indent="-530352" defTabSz="2121354">
              <a:spcBef>
                <a:spcPts val="3900"/>
              </a:spcBef>
              <a:defRPr sz="4176"/>
            </a:pPr>
            <a:r>
              <a:t>Activity 2 (in class on Thursday)</a:t>
            </a:r>
          </a:p>
        </p:txBody>
      </p:sp>
      <p:sp>
        <p:nvSpPr>
          <p:cNvPr id="182" name="Slide Number"/>
          <p:cNvSpPr txBox="1"/>
          <p:nvPr>
            <p:ph type="sldNum" sz="quarter" idx="2"/>
          </p:nvPr>
        </p:nvSpPr>
        <p:spPr>
          <a:xfrm>
            <a:off x="23742678" y="13264211"/>
            <a:ext cx="241402"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324" name="Research Topic Proposal for CS Research Course: Exploring Possibilities…"/>
          <p:cNvSpPr txBox="1"/>
          <p:nvPr/>
        </p:nvSpPr>
        <p:spPr>
          <a:xfrm>
            <a:off x="49187" y="844890"/>
            <a:ext cx="24285626" cy="11341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ct val="100000"/>
              </a:lnSpc>
              <a:spcBef>
                <a:spcPts val="400"/>
              </a:spcBef>
              <a:defRPr sz="2400">
                <a:solidFill>
                  <a:srgbClr val="1F1F1F"/>
                </a:solidFill>
                <a:latin typeface="Helvetica"/>
                <a:ea typeface="Helvetica"/>
                <a:cs typeface="Helvetica"/>
                <a:sym typeface="Helvetica"/>
              </a:defRPr>
            </a:pPr>
            <a:r>
              <a:t>Research Topic Proposal for CS Research Course: Exploring Possibilities</a:t>
            </a:r>
          </a:p>
          <a:p>
            <a:pPr defTabSz="457200">
              <a:lnSpc>
                <a:spcPct val="100000"/>
              </a:lnSpc>
              <a:spcBef>
                <a:spcPts val="2400"/>
              </a:spcBef>
              <a:defRPr sz="2400">
                <a:solidFill>
                  <a:srgbClr val="1F1F1F"/>
                </a:solidFill>
                <a:latin typeface="Helvetica"/>
                <a:ea typeface="Helvetica"/>
                <a:cs typeface="Helvetica"/>
                <a:sym typeface="Helvetica"/>
              </a:defRPr>
            </a:pPr>
            <a:r>
              <a:t>Since your students might be new to research, let's adjust the assignment to focus on exploring potential research topics and laying the groundwork for a strong project:</a:t>
            </a:r>
          </a:p>
          <a:p>
            <a:pPr defTabSz="457200">
              <a:lnSpc>
                <a:spcPct val="100000"/>
              </a:lnSpc>
              <a:spcBef>
                <a:spcPts val="2400"/>
              </a:spcBef>
              <a:defRPr sz="2400">
                <a:solidFill>
                  <a:srgbClr val="1F1F1F"/>
                </a:solidFill>
                <a:latin typeface="Helvetica"/>
                <a:ea typeface="Helvetica"/>
                <a:cs typeface="Helvetica"/>
                <a:sym typeface="Helvetica"/>
              </a:defRPr>
            </a:pPr>
            <a:r>
              <a:t>1. Broad Area of Interest: Briefly state the general area of computer science that interests you the most (e.g., artificial intelligence, cybersecurity, graphics, software engineering).</a:t>
            </a:r>
          </a:p>
          <a:p>
            <a:pPr defTabSz="457200">
              <a:lnSpc>
                <a:spcPct val="100000"/>
              </a:lnSpc>
              <a:spcBef>
                <a:spcPts val="2400"/>
              </a:spcBef>
              <a:defRPr sz="2400">
                <a:solidFill>
                  <a:srgbClr val="1F1F1F"/>
                </a:solidFill>
                <a:latin typeface="Helvetica"/>
                <a:ea typeface="Helvetica"/>
                <a:cs typeface="Helvetica"/>
                <a:sym typeface="Helvetica"/>
              </a:defRPr>
            </a:pPr>
            <a:r>
              <a:t>2. Initial Ideas: List 2-3 specific ideas within your chosen area that you find intriguing and would like to explore further. Briefly explain why each idea interests you.</a:t>
            </a:r>
          </a:p>
          <a:p>
            <a:pPr defTabSz="457200">
              <a:lnSpc>
                <a:spcPct val="100000"/>
              </a:lnSpc>
              <a:spcBef>
                <a:spcPts val="2400"/>
              </a:spcBef>
              <a:defRPr sz="2400">
                <a:solidFill>
                  <a:srgbClr val="1F1F1F"/>
                </a:solidFill>
                <a:latin typeface="Helvetica"/>
                <a:ea typeface="Helvetica"/>
                <a:cs typeface="Helvetica"/>
                <a:sym typeface="Helvetica"/>
              </a:defRPr>
            </a:pPr>
            <a:r>
              <a:t>3. Motivations and Questions: For each idea, identify one or two motivating questions that could potentially lead to a specific research question. Focus on understanding, curiosity, or potential application rather than formulated questions at this stage.</a:t>
            </a:r>
          </a:p>
          <a:p>
            <a:pPr defTabSz="457200">
              <a:lnSpc>
                <a:spcPct val="100000"/>
              </a:lnSpc>
              <a:spcBef>
                <a:spcPts val="2400"/>
              </a:spcBef>
              <a:defRPr sz="2400">
                <a:solidFill>
                  <a:srgbClr val="1F1F1F"/>
                </a:solidFill>
                <a:latin typeface="Helvetica"/>
                <a:ea typeface="Helvetica"/>
                <a:cs typeface="Helvetica"/>
                <a:sym typeface="Helvetica"/>
              </a:defRPr>
            </a:pPr>
            <a:r>
              <a:t>4. Initial Research Strategies: Briefly brainstorm 2-3 ways you could begin exploring each idea further. This could include searching for relevant papers, online resources, or talking to professors/experts in related fields.</a:t>
            </a:r>
          </a:p>
          <a:p>
            <a:pPr defTabSz="457200">
              <a:lnSpc>
                <a:spcPct val="100000"/>
              </a:lnSpc>
              <a:spcBef>
                <a:spcPts val="2400"/>
              </a:spcBef>
              <a:defRPr sz="2400">
                <a:solidFill>
                  <a:srgbClr val="1F1F1F"/>
                </a:solidFill>
                <a:latin typeface="Helvetica"/>
                <a:ea typeface="Helvetica"/>
                <a:cs typeface="Helvetica"/>
                <a:sym typeface="Helvetica"/>
              </a:defRPr>
            </a:pPr>
            <a:r>
              <a:t>5. Next Steps: Briefly outline your plan for the next phase of your research exploration. This could involve specific reading or activities you intend to do to refine your ideas and potentially formulate a research question.</a:t>
            </a:r>
          </a:p>
          <a:p>
            <a:pPr defTabSz="457200">
              <a:lnSpc>
                <a:spcPct val="100000"/>
              </a:lnSpc>
              <a:spcBef>
                <a:spcPts val="2400"/>
              </a:spcBef>
              <a:defRPr sz="2400">
                <a:solidFill>
                  <a:srgbClr val="1F1F1F"/>
                </a:solidFill>
                <a:latin typeface="Helvetica"/>
                <a:ea typeface="Helvetica"/>
                <a:cs typeface="Helvetica"/>
                <a:sym typeface="Helvetica"/>
              </a:defRPr>
            </a:pPr>
            <a:r>
              <a:t>Tips for Students:</a:t>
            </a:r>
          </a:p>
          <a:p>
            <a:pPr marL="457200" indent="-317500" defTabSz="457200">
              <a:lnSpc>
                <a:spcPct val="100000"/>
              </a:lnSpc>
              <a:spcBef>
                <a:spcPts val="1000"/>
              </a:spcBef>
              <a:buClr>
                <a:srgbClr val="1F1F1F"/>
              </a:buClr>
              <a:buSzPct val="123000"/>
              <a:buFont typeface="Helvetica"/>
              <a:buChar char="•"/>
              <a:defRPr sz="2400">
                <a:solidFill>
                  <a:srgbClr val="1F1F1F"/>
                </a:solidFill>
                <a:latin typeface="Helvetica"/>
                <a:ea typeface="Helvetica"/>
                <a:cs typeface="Helvetica"/>
                <a:sym typeface="Helvetica"/>
              </a:defRPr>
            </a:pPr>
            <a:r>
              <a:t>Be open-minded and explore various avenues within your chosen area.</a:t>
            </a:r>
          </a:p>
          <a:p>
            <a:pPr marL="457200" indent="-317500" defTabSz="457200">
              <a:lnSpc>
                <a:spcPct val="100000"/>
              </a:lnSpc>
              <a:spcBef>
                <a:spcPts val="1000"/>
              </a:spcBef>
              <a:buClr>
                <a:srgbClr val="1F1F1F"/>
              </a:buClr>
              <a:buSzPct val="123000"/>
              <a:buFont typeface="Helvetica"/>
              <a:buChar char="•"/>
              <a:defRPr sz="2400">
                <a:solidFill>
                  <a:srgbClr val="1F1F1F"/>
                </a:solidFill>
                <a:latin typeface="Helvetica"/>
                <a:ea typeface="Helvetica"/>
                <a:cs typeface="Helvetica"/>
                <a:sym typeface="Helvetica"/>
              </a:defRPr>
            </a:pPr>
            <a:r>
              <a:t>Don't worry about finding the "perfect" topic right away. Embrace the discovery process.</a:t>
            </a:r>
          </a:p>
          <a:p>
            <a:pPr marL="457200" indent="-317500" defTabSz="457200">
              <a:lnSpc>
                <a:spcPct val="100000"/>
              </a:lnSpc>
              <a:spcBef>
                <a:spcPts val="1000"/>
              </a:spcBef>
              <a:buClr>
                <a:srgbClr val="1F1F1F"/>
              </a:buClr>
              <a:buSzPct val="123000"/>
              <a:buFont typeface="Helvetica"/>
              <a:buChar char="•"/>
              <a:defRPr sz="2400">
                <a:solidFill>
                  <a:srgbClr val="1F1F1F"/>
                </a:solidFill>
                <a:latin typeface="Helvetica"/>
                <a:ea typeface="Helvetica"/>
                <a:cs typeface="Helvetica"/>
                <a:sym typeface="Helvetica"/>
              </a:defRPr>
            </a:pPr>
            <a:r>
              <a:t>Focus on identifying interesting questions and potential contributions you could make.</a:t>
            </a:r>
          </a:p>
          <a:p>
            <a:pPr marL="457200" indent="-317500" defTabSz="457200">
              <a:lnSpc>
                <a:spcPct val="100000"/>
              </a:lnSpc>
              <a:spcBef>
                <a:spcPts val="1000"/>
              </a:spcBef>
              <a:buClr>
                <a:srgbClr val="1F1F1F"/>
              </a:buClr>
              <a:buSzPct val="123000"/>
              <a:buFont typeface="Helvetica"/>
              <a:buChar char="•"/>
              <a:defRPr sz="2400">
                <a:solidFill>
                  <a:srgbClr val="1F1F1F"/>
                </a:solidFill>
                <a:latin typeface="Helvetica"/>
                <a:ea typeface="Helvetica"/>
                <a:cs typeface="Helvetica"/>
                <a:sym typeface="Helvetica"/>
              </a:defRPr>
            </a:pPr>
            <a:r>
              <a:t>Don't be afraid to seek guidance from professors, teaching assistants, or research librarians.</a:t>
            </a:r>
          </a:p>
          <a:p>
            <a:pPr marL="457200" indent="-317500" defTabSz="457200">
              <a:lnSpc>
                <a:spcPct val="100000"/>
              </a:lnSpc>
              <a:spcBef>
                <a:spcPts val="1000"/>
              </a:spcBef>
              <a:buClr>
                <a:srgbClr val="1F1F1F"/>
              </a:buClr>
              <a:buSzPct val="123000"/>
              <a:buFont typeface="Helvetica"/>
              <a:buChar char="•"/>
              <a:defRPr sz="2400">
                <a:solidFill>
                  <a:srgbClr val="1F1F1F"/>
                </a:solidFill>
                <a:latin typeface="Helvetica"/>
                <a:ea typeface="Helvetica"/>
                <a:cs typeface="Helvetica"/>
                <a:sym typeface="Helvetica"/>
              </a:defRPr>
            </a:pPr>
            <a:r>
              <a:t>Use this assignment as a stepping stone to develop your research question and outline in the next phase.</a:t>
            </a:r>
          </a:p>
          <a:p>
            <a:pPr defTabSz="457200">
              <a:lnSpc>
                <a:spcPct val="100000"/>
              </a:lnSpc>
              <a:spcBef>
                <a:spcPts val="2400"/>
              </a:spcBef>
              <a:defRPr sz="2400">
                <a:solidFill>
                  <a:srgbClr val="1F1F1F"/>
                </a:solidFill>
                <a:latin typeface="Helvetica"/>
                <a:ea typeface="Helvetica"/>
                <a:cs typeface="Helvetica"/>
                <a:sym typeface="Helvetica"/>
              </a:defRPr>
            </a:pPr>
            <a:r>
              <a:t>Evaluation:</a:t>
            </a:r>
          </a:p>
          <a:p>
            <a:pPr marL="457200" indent="-317500" defTabSz="457200">
              <a:lnSpc>
                <a:spcPct val="100000"/>
              </a:lnSpc>
              <a:spcBef>
                <a:spcPts val="1000"/>
              </a:spcBef>
              <a:buClr>
                <a:srgbClr val="1F1F1F"/>
              </a:buClr>
              <a:buSzPct val="123000"/>
              <a:buFont typeface="Helvetica"/>
              <a:buChar char="•"/>
              <a:defRPr sz="2400">
                <a:solidFill>
                  <a:srgbClr val="1F1F1F"/>
                </a:solidFill>
                <a:latin typeface="Helvetica"/>
                <a:ea typeface="Helvetica"/>
                <a:cs typeface="Helvetica"/>
                <a:sym typeface="Helvetica"/>
              </a:defRPr>
            </a:pPr>
            <a:r>
              <a:t>Assess the breadth and depth of student exploration within their chosen area.</a:t>
            </a:r>
          </a:p>
          <a:p>
            <a:pPr marL="457200" indent="-317500" defTabSz="457200">
              <a:lnSpc>
                <a:spcPct val="100000"/>
              </a:lnSpc>
              <a:spcBef>
                <a:spcPts val="1000"/>
              </a:spcBef>
              <a:buClr>
                <a:srgbClr val="1F1F1F"/>
              </a:buClr>
              <a:buSzPct val="123000"/>
              <a:buFont typeface="Helvetica"/>
              <a:buChar char="•"/>
              <a:defRPr sz="2400">
                <a:solidFill>
                  <a:srgbClr val="1F1F1F"/>
                </a:solidFill>
                <a:latin typeface="Helvetica"/>
                <a:ea typeface="Helvetica"/>
                <a:cs typeface="Helvetica"/>
                <a:sym typeface="Helvetica"/>
              </a:defRPr>
            </a:pPr>
            <a:r>
              <a:t>Evaluate the potential and creativity of the proposed ideas and questions.</a:t>
            </a:r>
          </a:p>
          <a:p>
            <a:pPr marL="457200" indent="-317500" defTabSz="457200">
              <a:lnSpc>
                <a:spcPct val="100000"/>
              </a:lnSpc>
              <a:spcBef>
                <a:spcPts val="1000"/>
              </a:spcBef>
              <a:buClr>
                <a:srgbClr val="1F1F1F"/>
              </a:buClr>
              <a:buSzPct val="123000"/>
              <a:buFont typeface="Helvetica"/>
              <a:buChar char="•"/>
              <a:defRPr sz="2400">
                <a:solidFill>
                  <a:srgbClr val="1F1F1F"/>
                </a:solidFill>
                <a:latin typeface="Helvetica"/>
                <a:ea typeface="Helvetica"/>
                <a:cs typeface="Helvetica"/>
                <a:sym typeface="Helvetica"/>
              </a:defRPr>
            </a:pPr>
            <a:r>
              <a:t>Consider the feasibility and practicality of the initial research strategies.</a:t>
            </a:r>
          </a:p>
          <a:p>
            <a:pPr marL="457200" indent="-317500" defTabSz="457200">
              <a:lnSpc>
                <a:spcPct val="100000"/>
              </a:lnSpc>
              <a:spcBef>
                <a:spcPts val="1000"/>
              </a:spcBef>
              <a:buClr>
                <a:srgbClr val="1F1F1F"/>
              </a:buClr>
              <a:buSzPct val="123000"/>
              <a:buFont typeface="Helvetica"/>
              <a:buChar char="•"/>
              <a:defRPr sz="2400">
                <a:solidFill>
                  <a:srgbClr val="1F1F1F"/>
                </a:solidFill>
                <a:latin typeface="Helvetica"/>
                <a:ea typeface="Helvetica"/>
                <a:cs typeface="Helvetica"/>
                <a:sym typeface="Helvetica"/>
              </a:defRPr>
            </a:pPr>
            <a:r>
              <a:t>Provide constructive feedback to guide students in further narrowing their focus and refining their research direction.</a:t>
            </a:r>
          </a:p>
        </p:txBody>
      </p:sp>
      <p:sp>
        <p:nvSpPr>
          <p:cNvPr id="325" name="Slide Number"/>
          <p:cNvSpPr txBox="1"/>
          <p:nvPr>
            <p:ph type="sldNum" sz="quarter" idx="2"/>
          </p:nvPr>
        </p:nvSpPr>
        <p:spPr>
          <a:xfrm>
            <a:off x="23736391" y="13264211"/>
            <a:ext cx="253976"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7" name="Q&amp;A"/>
          <p:cNvSpPr txBox="1"/>
          <p:nvPr>
            <p:ph type="title"/>
          </p:nvPr>
        </p:nvSpPr>
        <p:spPr>
          <a:prstGeom prst="rect">
            <a:avLst/>
          </a:prstGeom>
        </p:spPr>
        <p:txBody>
          <a:bodyPr/>
          <a:lstStyle>
            <a:lvl1pPr>
              <a:defRPr>
                <a:latin typeface="Helvetica Neue Thin"/>
                <a:ea typeface="Helvetica Neue Thin"/>
                <a:cs typeface="Helvetica Neue Thin"/>
                <a:sym typeface="Helvetica Neue Thin"/>
              </a:defRPr>
            </a:lvl1pPr>
          </a:lstStyle>
          <a:p>
            <a:pPr>
              <a:defRPr>
                <a:latin typeface="Helvetica Neue Medium"/>
                <a:ea typeface="Helvetica Neue Medium"/>
                <a:cs typeface="Helvetica Neue Medium"/>
                <a:sym typeface="Helvetica Neue Medium"/>
              </a:defRPr>
            </a:pPr>
            <a:r>
              <a:rPr>
                <a:latin typeface="Helvetica Neue Thin"/>
                <a:ea typeface="Helvetica Neue Thin"/>
                <a:cs typeface="Helvetica Neue Thin"/>
                <a:sym typeface="Helvetica Neue Thin"/>
              </a:rPr>
              <a:t>Q&amp;A</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9" name="Wrap-Up"/>
          <p:cNvSpPr txBox="1"/>
          <p:nvPr>
            <p:ph type="title"/>
          </p:nvPr>
        </p:nvSpPr>
        <p:spPr>
          <a:prstGeom prst="rect">
            <a:avLst/>
          </a:prstGeom>
        </p:spPr>
        <p:txBody>
          <a:bodyPr/>
          <a:lstStyle/>
          <a:p>
            <a:pPr/>
            <a:r>
              <a:t>Wrap-Up</a:t>
            </a:r>
          </a:p>
        </p:txBody>
      </p:sp>
      <p:sp>
        <p:nvSpPr>
          <p:cNvPr id="330" name="Tuesda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i="1"/>
            </a:lvl1pPr>
          </a:lstStyle>
          <a:p>
            <a:pPr/>
            <a:r>
              <a:t>Tuesday</a:t>
            </a:r>
          </a:p>
        </p:txBody>
      </p:sp>
      <p:sp>
        <p:nvSpPr>
          <p:cNvPr id="331" name="Tools for getting started in a new research field…"/>
          <p:cNvSpPr txBox="1"/>
          <p:nvPr>
            <p:ph type="body" idx="1"/>
          </p:nvPr>
        </p:nvSpPr>
        <p:spPr>
          <a:prstGeom prst="rect">
            <a:avLst/>
          </a:prstGeom>
        </p:spPr>
        <p:txBody>
          <a:bodyPr/>
          <a:lstStyle/>
          <a:p>
            <a:pPr/>
            <a:r>
              <a:t>Tools for getting started in a new research field</a:t>
            </a:r>
          </a:p>
          <a:p>
            <a:pPr/>
            <a:r>
              <a:t>Finding research topics within a field</a:t>
            </a:r>
          </a:p>
          <a:p>
            <a:pPr/>
          </a:p>
          <a:p>
            <a:pPr/>
            <a:r>
              <a:rPr u="sng"/>
              <a:t>To Do</a:t>
            </a:r>
            <a:r>
              <a:t>:</a:t>
            </a:r>
          </a:p>
          <a:p>
            <a:pPr lvl="3"/>
            <a:r>
              <a:t>Decide on your research </a:t>
            </a:r>
            <a:r>
              <a:rPr b="1"/>
              <a:t>field </a:t>
            </a:r>
            <a:r>
              <a:rPr i="1"/>
              <a:t>(+ start thinking about topics)</a:t>
            </a:r>
          </a:p>
          <a:p>
            <a:pPr>
              <a:defRPr i="1"/>
            </a:pPr>
          </a:p>
          <a:p>
            <a:pPr marL="0" indent="0">
              <a:buSzTx/>
              <a:buNone/>
              <a:defRPr i="1"/>
            </a:pPr>
            <a:r>
              <a:t>See you Thursday!</a:t>
            </a:r>
          </a:p>
        </p:txBody>
      </p:sp>
      <p:sp>
        <p:nvSpPr>
          <p:cNvPr id="33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4" name="SIG Meeting 0:…"/>
          <p:cNvSpPr txBox="1"/>
          <p:nvPr>
            <p:ph type="title"/>
          </p:nvPr>
        </p:nvSpPr>
        <p:spPr>
          <a:prstGeom prst="rect">
            <a:avLst/>
          </a:prstGeom>
        </p:spPr>
        <p:txBody>
          <a:bodyPr/>
          <a:lstStyle/>
          <a:p>
            <a:pPr/>
            <a:r>
              <a:rPr>
                <a:latin typeface="Helvetica Neue Thin"/>
                <a:ea typeface="Helvetica Neue Thin"/>
                <a:cs typeface="Helvetica Neue Thin"/>
                <a:sym typeface="Helvetica Neue Thin"/>
              </a:rPr>
              <a:t>SIG Meeting 0: </a:t>
            </a:r>
            <a:endParaRPr>
              <a:latin typeface="Helvetica Neue Thin"/>
              <a:ea typeface="Helvetica Neue Thin"/>
              <a:cs typeface="Helvetica Neue Thin"/>
              <a:sym typeface="Helvetica Neue Thin"/>
            </a:endParaRPr>
          </a:p>
          <a:p>
            <a:pPr>
              <a:defRPr b="1">
                <a:latin typeface="+mn-lt"/>
                <a:ea typeface="+mn-ea"/>
                <a:cs typeface="+mn-cs"/>
                <a:sym typeface="Helvetica Neue"/>
              </a:defRPr>
            </a:pPr>
            <a:r>
              <a:t>Getting Started</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6" name="SIG Meeting 0"/>
          <p:cNvSpPr txBox="1"/>
          <p:nvPr>
            <p:ph type="title"/>
          </p:nvPr>
        </p:nvSpPr>
        <p:spPr>
          <a:prstGeom prst="rect">
            <a:avLst/>
          </a:prstGeom>
        </p:spPr>
        <p:txBody>
          <a:bodyPr/>
          <a:lstStyle/>
          <a:p>
            <a:pPr/>
            <a:r>
              <a:t>SIG Meeting 0</a:t>
            </a:r>
          </a:p>
        </p:txBody>
      </p:sp>
      <p:sp>
        <p:nvSpPr>
          <p:cNvPr id="337" name="Getting Started"/>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i="1"/>
            </a:lvl1pPr>
          </a:lstStyle>
          <a:p>
            <a:pPr/>
            <a:r>
              <a:t>Getting Started</a:t>
            </a:r>
          </a:p>
        </p:txBody>
      </p:sp>
      <p:sp>
        <p:nvSpPr>
          <p:cNvPr id="338" name="Form SIGs…"/>
          <p:cNvSpPr txBox="1"/>
          <p:nvPr>
            <p:ph type="body" idx="1"/>
          </p:nvPr>
        </p:nvSpPr>
        <p:spPr>
          <a:prstGeom prst="rect">
            <a:avLst/>
          </a:prstGeom>
        </p:spPr>
        <p:txBody>
          <a:bodyPr/>
          <a:lstStyle/>
          <a:p>
            <a:pPr marL="889000" indent="-889000">
              <a:lnSpc>
                <a:spcPct val="100000"/>
              </a:lnSpc>
              <a:buSzPct val="100000"/>
              <a:buAutoNum type="arabicPeriod" startAt="1"/>
            </a:pPr>
            <a:r>
              <a:t>Form SIGs</a:t>
            </a:r>
          </a:p>
          <a:p>
            <a:pPr lvl="2">
              <a:lnSpc>
                <a:spcPct val="140000"/>
              </a:lnSpc>
              <a:spcBef>
                <a:spcPts val="500"/>
              </a:spcBef>
              <a:defRPr i="1"/>
            </a:pPr>
            <a:r>
              <a:t>Try to commit to a field this week!</a:t>
            </a:r>
          </a:p>
          <a:p>
            <a:pPr marL="889000" indent="-889000">
              <a:lnSpc>
                <a:spcPct val="200000"/>
              </a:lnSpc>
              <a:buSzPct val="100000"/>
              <a:buAutoNum type="arabicPeriod" startAt="1"/>
            </a:pPr>
            <a:r>
              <a:t>Complete the group worksheet</a:t>
            </a:r>
          </a:p>
          <a:p>
            <a:pPr marL="889000" indent="-889000">
              <a:lnSpc>
                <a:spcPct val="200000"/>
              </a:lnSpc>
              <a:buSzPct val="100000"/>
              <a:buAutoNum type="arabicPeriod" startAt="1"/>
            </a:pPr>
            <a:r>
              <a:t>Stay together for Activity 2…</a:t>
            </a:r>
          </a:p>
        </p:txBody>
      </p:sp>
      <p:sp>
        <p:nvSpPr>
          <p:cNvPr id="33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1" name="Activity 2:…"/>
          <p:cNvSpPr txBox="1"/>
          <p:nvPr>
            <p:ph type="title"/>
          </p:nvPr>
        </p:nvSpPr>
        <p:spPr>
          <a:prstGeom prst="rect">
            <a:avLst/>
          </a:prstGeom>
        </p:spPr>
        <p:txBody>
          <a:bodyPr/>
          <a:lstStyle/>
          <a:p>
            <a:pPr/>
            <a:r>
              <a:rPr>
                <a:latin typeface="Helvetica Neue Thin"/>
                <a:ea typeface="Helvetica Neue Thin"/>
                <a:cs typeface="Helvetica Neue Thin"/>
                <a:sym typeface="Helvetica Neue Thin"/>
              </a:rPr>
              <a:t>Activity 2: </a:t>
            </a:r>
            <a:endParaRPr>
              <a:latin typeface="Helvetica Neue Thin"/>
              <a:ea typeface="Helvetica Neue Thin"/>
              <a:cs typeface="Helvetica Neue Thin"/>
              <a:sym typeface="Helvetica Neue Thin"/>
            </a:endParaRPr>
          </a:p>
          <a:p>
            <a:pPr/>
            <a:r>
              <a:t>Identifying Research Problems</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3" name="Activity 2: Identifying Research Problems"/>
          <p:cNvSpPr txBox="1"/>
          <p:nvPr>
            <p:ph type="title"/>
          </p:nvPr>
        </p:nvSpPr>
        <p:spPr>
          <a:prstGeom prst="rect">
            <a:avLst/>
          </a:prstGeom>
        </p:spPr>
        <p:txBody>
          <a:bodyPr/>
          <a:lstStyle/>
          <a:p>
            <a:pPr/>
            <a:r>
              <a:t>Activity 2: Identifying Research Problems</a:t>
            </a:r>
          </a:p>
        </p:txBody>
      </p:sp>
      <p:sp>
        <p:nvSpPr>
          <p:cNvPr id="344" name="Thursda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i="1"/>
            </a:lvl1pPr>
          </a:lstStyle>
          <a:p>
            <a:pPr/>
            <a:r>
              <a:t>Thursday</a:t>
            </a:r>
          </a:p>
        </p:txBody>
      </p:sp>
      <p:sp>
        <p:nvSpPr>
          <p:cNvPr id="345" name="Introduction…"/>
          <p:cNvSpPr txBox="1"/>
          <p:nvPr>
            <p:ph type="body" idx="1"/>
          </p:nvPr>
        </p:nvSpPr>
        <p:spPr>
          <a:prstGeom prst="rect">
            <a:avLst/>
          </a:prstGeom>
        </p:spPr>
        <p:txBody>
          <a:bodyPr/>
          <a:lstStyle/>
          <a:p>
            <a:pPr marL="826769" indent="-826769" defTabSz="2267655">
              <a:lnSpc>
                <a:spcPct val="200000"/>
              </a:lnSpc>
              <a:spcBef>
                <a:spcPts val="4100"/>
              </a:spcBef>
              <a:buSzPct val="100000"/>
              <a:buAutoNum type="arabicPeriod" startAt="1"/>
              <a:defRPr sz="4464"/>
            </a:pPr>
            <a:r>
              <a:t>Introduction</a:t>
            </a:r>
          </a:p>
          <a:p>
            <a:pPr marL="826769" indent="-826769" defTabSz="2267655">
              <a:lnSpc>
                <a:spcPct val="200000"/>
              </a:lnSpc>
              <a:spcBef>
                <a:spcPts val="4100"/>
              </a:spcBef>
              <a:buSzPct val="100000"/>
              <a:buAutoNum type="arabicPeriod" startAt="1"/>
              <a:defRPr sz="4464"/>
            </a:pPr>
            <a:r>
              <a:t>Finding relevant themes</a:t>
            </a:r>
          </a:p>
          <a:p>
            <a:pPr marL="826769" indent="-826769" defTabSz="2267655">
              <a:lnSpc>
                <a:spcPct val="200000"/>
              </a:lnSpc>
              <a:spcBef>
                <a:spcPts val="4100"/>
              </a:spcBef>
              <a:buSzPct val="100000"/>
              <a:buAutoNum type="arabicPeriod" startAt="1"/>
              <a:defRPr sz="4464"/>
            </a:pPr>
            <a:r>
              <a:t>Searching for gaps</a:t>
            </a:r>
          </a:p>
          <a:p>
            <a:pPr marL="826769" indent="-826769" defTabSz="2267655">
              <a:lnSpc>
                <a:spcPct val="200000"/>
              </a:lnSpc>
              <a:spcBef>
                <a:spcPts val="4100"/>
              </a:spcBef>
              <a:buSzPct val="100000"/>
              <a:buAutoNum type="arabicPeriod" startAt="1"/>
              <a:defRPr sz="4464"/>
            </a:pPr>
            <a:r>
              <a:t>In-class activity (</a:t>
            </a:r>
            <a:r>
              <a:rPr i="1"/>
              <a:t>turn in by end of class)</a:t>
            </a:r>
          </a:p>
          <a:p>
            <a:pPr marL="826769" indent="-826769" defTabSz="2267655">
              <a:lnSpc>
                <a:spcPct val="200000"/>
              </a:lnSpc>
              <a:spcBef>
                <a:spcPts val="4100"/>
              </a:spcBef>
              <a:buSzPct val="100000"/>
              <a:buAutoNum type="arabicPeriod" startAt="1"/>
              <a:defRPr sz="4464"/>
            </a:pPr>
            <a:r>
              <a:t>Wrap-up discussion</a:t>
            </a:r>
          </a:p>
        </p:txBody>
      </p:sp>
      <p:sp>
        <p:nvSpPr>
          <p:cNvPr id="34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8" name="Activity 2: Identifying Research Problems"/>
          <p:cNvSpPr txBox="1"/>
          <p:nvPr>
            <p:ph type="title"/>
          </p:nvPr>
        </p:nvSpPr>
        <p:spPr>
          <a:prstGeom prst="rect">
            <a:avLst/>
          </a:prstGeom>
        </p:spPr>
        <p:txBody>
          <a:bodyPr/>
          <a:lstStyle/>
          <a:p>
            <a:pPr/>
            <a:r>
              <a:t>Activity 2: Identifying Research Problems</a:t>
            </a:r>
          </a:p>
        </p:txBody>
      </p:sp>
      <p:sp>
        <p:nvSpPr>
          <p:cNvPr id="349" name="Finding Themes in Field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i="1"/>
            </a:lvl1pPr>
          </a:lstStyle>
          <a:p>
            <a:pPr/>
            <a:r>
              <a:t>Finding Themes in Fields</a:t>
            </a:r>
          </a:p>
        </p:txBody>
      </p:sp>
      <p:sp>
        <p:nvSpPr>
          <p:cNvPr id="350" name="The CFP for a SIG meeting can be reflective of the community’s research interests. It may include..…"/>
          <p:cNvSpPr txBox="1"/>
          <p:nvPr>
            <p:ph type="body" idx="1"/>
          </p:nvPr>
        </p:nvSpPr>
        <p:spPr>
          <a:prstGeom prst="rect">
            <a:avLst/>
          </a:prstGeom>
        </p:spPr>
        <p:txBody>
          <a:bodyPr/>
          <a:lstStyle/>
          <a:p>
            <a:pPr marL="0" indent="0" algn="just">
              <a:lnSpc>
                <a:spcPct val="100000"/>
              </a:lnSpc>
              <a:buSzTx/>
              <a:buNone/>
              <a:defRPr sz="4600"/>
            </a:pPr>
            <a:r>
              <a:t>The CFP for a SIG meeting can be reflective of the community’s research interests. It may include..</a:t>
            </a:r>
          </a:p>
          <a:p>
            <a:pPr algn="just">
              <a:lnSpc>
                <a:spcPct val="100000"/>
              </a:lnSpc>
              <a:defRPr sz="4600"/>
            </a:pPr>
            <a:r>
              <a:t>What topics are of interest (and specific problems)</a:t>
            </a:r>
          </a:p>
          <a:p>
            <a:pPr algn="just">
              <a:lnSpc>
                <a:spcPct val="100000"/>
              </a:lnSpc>
              <a:defRPr sz="4600"/>
            </a:pPr>
            <a:r>
              <a:t>What topics/problems that are </a:t>
            </a:r>
            <a:r>
              <a:rPr i="1" u="sng"/>
              <a:t>not</a:t>
            </a:r>
            <a:r>
              <a:t> of interest</a:t>
            </a:r>
          </a:p>
        </p:txBody>
      </p:sp>
      <p:sp>
        <p:nvSpPr>
          <p:cNvPr id="35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52" name="Also should include (or link to):…"/>
          <p:cNvSpPr/>
          <p:nvPr/>
        </p:nvSpPr>
        <p:spPr>
          <a:xfrm>
            <a:off x="8265564" y="8331336"/>
            <a:ext cx="7852872" cy="4750800"/>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lIns="50800" tIns="50800" rIns="50800" bIns="50800" anchor="ctr"/>
          <a:lstStyle/>
          <a:p>
            <a:pPr defTabSz="825500">
              <a:lnSpc>
                <a:spcPct val="140000"/>
              </a:lnSpc>
              <a:spcBef>
                <a:spcPts val="0"/>
              </a:spcBef>
              <a:defRPr sz="3200">
                <a:solidFill>
                  <a:srgbClr val="FFFFFF"/>
                </a:solidFill>
                <a:latin typeface="Helvetica Neue Light"/>
                <a:ea typeface="Helvetica Neue Light"/>
                <a:cs typeface="Helvetica Neue Light"/>
                <a:sym typeface="Helvetica Neue Light"/>
              </a:defRPr>
            </a:pPr>
            <a:r>
              <a:t>Also should include (or link to):</a:t>
            </a:r>
          </a:p>
          <a:p>
            <a:pPr marL="406400" indent="-406400" defTabSz="825500">
              <a:lnSpc>
                <a:spcPct val="140000"/>
              </a:lnSpc>
              <a:spcBef>
                <a:spcPts val="0"/>
              </a:spcBef>
              <a:buSzPct val="123000"/>
              <a:buChar char="•"/>
              <a:defRPr sz="3200">
                <a:solidFill>
                  <a:srgbClr val="FFFFFF"/>
                </a:solidFill>
                <a:latin typeface="Helvetica Neue Medium"/>
                <a:ea typeface="Helvetica Neue Medium"/>
                <a:cs typeface="Helvetica Neue Medium"/>
                <a:sym typeface="Helvetica Neue Medium"/>
              </a:defRPr>
            </a:pPr>
            <a:r>
              <a:t>How long is the paper?</a:t>
            </a:r>
          </a:p>
          <a:p>
            <a:pPr marL="406400" indent="-406400" defTabSz="825500">
              <a:lnSpc>
                <a:spcPct val="140000"/>
              </a:lnSpc>
              <a:spcBef>
                <a:spcPts val="0"/>
              </a:spcBef>
              <a:buSzPct val="123000"/>
              <a:buChar char="•"/>
              <a:defRPr sz="3200">
                <a:solidFill>
                  <a:srgbClr val="FFFFFF"/>
                </a:solidFill>
                <a:latin typeface="Helvetica Neue Medium"/>
                <a:ea typeface="Helvetica Neue Medium"/>
                <a:cs typeface="Helvetica Neue Medium"/>
                <a:sym typeface="Helvetica Neue Medium"/>
              </a:defRPr>
            </a:pPr>
            <a:r>
              <a:t>What format?</a:t>
            </a:r>
          </a:p>
          <a:p>
            <a:pPr marL="406400" indent="-406400" defTabSz="825500">
              <a:lnSpc>
                <a:spcPct val="140000"/>
              </a:lnSpc>
              <a:spcBef>
                <a:spcPts val="0"/>
              </a:spcBef>
              <a:buSzPct val="123000"/>
              <a:buChar char="•"/>
              <a:defRPr sz="3200">
                <a:solidFill>
                  <a:srgbClr val="FFFFFF"/>
                </a:solidFill>
                <a:latin typeface="Helvetica Neue Medium"/>
                <a:ea typeface="Helvetica Neue Medium"/>
                <a:cs typeface="Helvetica Neue Medium"/>
                <a:sym typeface="Helvetica Neue Medium"/>
              </a:defRPr>
            </a:pPr>
            <a:r>
              <a:t>When is it due? When will it be reviewed &amp; notified?</a:t>
            </a:r>
          </a:p>
          <a:p>
            <a:pPr marL="406400" indent="-406400" defTabSz="825500">
              <a:lnSpc>
                <a:spcPct val="140000"/>
              </a:lnSpc>
              <a:spcBef>
                <a:spcPts val="0"/>
              </a:spcBef>
              <a:buSzPct val="123000"/>
              <a:buChar char="•"/>
              <a:defRPr sz="3200">
                <a:solidFill>
                  <a:srgbClr val="FFFFFF"/>
                </a:solidFill>
                <a:latin typeface="Helvetica Neue Medium"/>
                <a:ea typeface="Helvetica Neue Medium"/>
                <a:cs typeface="Helvetica Neue Medium"/>
                <a:sym typeface="Helvetica Neue Medium"/>
              </a:defRPr>
            </a:pPr>
            <a:r>
              <a:t>When is the meeting? Where?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35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52" grpId="1"/>
    </p:bldLst>
  </p:timing>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4" name="Part 1: Getting Specific About Topics in Your Field…"/>
          <p:cNvSpPr txBox="1"/>
          <p:nvPr>
            <p:ph type="body" idx="1"/>
          </p:nvPr>
        </p:nvSpPr>
        <p:spPr>
          <a:xfrm>
            <a:off x="1206500" y="4248504"/>
            <a:ext cx="22482926" cy="8256012"/>
          </a:xfrm>
          <a:prstGeom prst="rect">
            <a:avLst/>
          </a:prstGeom>
        </p:spPr>
        <p:txBody>
          <a:bodyPr/>
          <a:lstStyle/>
          <a:p>
            <a:pPr>
              <a:lnSpc>
                <a:spcPct val="140000"/>
              </a:lnSpc>
              <a:spcBef>
                <a:spcPts val="500"/>
              </a:spcBef>
            </a:pPr>
            <a:r>
              <a:t>Part 1: </a:t>
            </a:r>
            <a:r>
              <a:rPr b="1"/>
              <a:t>Getting Specific About Topics in Your Field</a:t>
            </a:r>
            <a:endParaRPr b="1"/>
          </a:p>
          <a:p>
            <a:pPr lvl="3">
              <a:lnSpc>
                <a:spcPct val="140000"/>
              </a:lnSpc>
              <a:spcBef>
                <a:spcPts val="500"/>
              </a:spcBef>
              <a:defRPr sz="2800"/>
            </a:pPr>
            <a:r>
              <a:rPr i="1"/>
              <a:t>Activity</a:t>
            </a:r>
            <a:r>
              <a:t>: SIG-specific flowcharts</a:t>
            </a:r>
          </a:p>
          <a:p>
            <a:pPr lvl="3">
              <a:lnSpc>
                <a:spcPct val="140000"/>
              </a:lnSpc>
              <a:spcBef>
                <a:spcPts val="500"/>
              </a:spcBef>
              <a:defRPr sz="2800"/>
            </a:pPr>
            <a:r>
              <a:rPr i="1"/>
              <a:t>Goal</a:t>
            </a:r>
            <a:r>
              <a:t>: answer fun questions to discover topics &amp; problems of interest within your field (and importantly, what is </a:t>
            </a:r>
            <a:r>
              <a:rPr i="1" u="sng"/>
              <a:t>not</a:t>
            </a:r>
            <a:r>
              <a:t> of interest)</a:t>
            </a:r>
          </a:p>
          <a:p>
            <a:pPr lvl="3">
              <a:lnSpc>
                <a:spcPct val="140000"/>
              </a:lnSpc>
              <a:spcBef>
                <a:spcPts val="500"/>
              </a:spcBef>
              <a:defRPr sz="2800"/>
            </a:pPr>
            <a:endParaRPr b="1"/>
          </a:p>
          <a:p>
            <a:pPr>
              <a:lnSpc>
                <a:spcPct val="140000"/>
              </a:lnSpc>
              <a:spcBef>
                <a:spcPts val="1500"/>
              </a:spcBef>
            </a:pPr>
            <a:r>
              <a:t>Part 2: </a:t>
            </a:r>
            <a:r>
              <a:rPr b="1"/>
              <a:t>Discussions &amp; Activity 2 Worksheet</a:t>
            </a:r>
            <a:endParaRPr b="1"/>
          </a:p>
          <a:p>
            <a:pPr lvl="3">
              <a:lnSpc>
                <a:spcPct val="140000"/>
              </a:lnSpc>
              <a:spcBef>
                <a:spcPts val="500"/>
              </a:spcBef>
              <a:defRPr sz="2800"/>
            </a:pPr>
            <a:r>
              <a:rPr i="1"/>
              <a:t>Activity</a:t>
            </a:r>
            <a:r>
              <a:t>: complete the Activity 2 worksheet (</a:t>
            </a:r>
            <a:r>
              <a:rPr b="1" i="1"/>
              <a:t>to be turned in at the end of class</a:t>
            </a:r>
            <a:r>
              <a:rPr i="1"/>
              <a:t>)</a:t>
            </a:r>
          </a:p>
          <a:p>
            <a:pPr lvl="3">
              <a:lnSpc>
                <a:spcPct val="140000"/>
              </a:lnSpc>
              <a:spcBef>
                <a:spcPts val="500"/>
              </a:spcBef>
              <a:defRPr sz="2800"/>
            </a:pPr>
            <a:r>
              <a:rPr i="1"/>
              <a:t>Goal</a:t>
            </a:r>
            <a:r>
              <a:t>: discuss specific topics of interest among peers, discover larger (international) SIG peer communities &amp; their resources, conferences/workshops.</a:t>
            </a:r>
          </a:p>
        </p:txBody>
      </p:sp>
      <p:sp>
        <p:nvSpPr>
          <p:cNvPr id="35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56" name="Activity 2: Identifying Research Problems"/>
          <p:cNvSpPr txBox="1"/>
          <p:nvPr>
            <p:ph type="title"/>
          </p:nvPr>
        </p:nvSpPr>
        <p:spPr>
          <a:prstGeom prst="rect">
            <a:avLst/>
          </a:prstGeom>
        </p:spPr>
        <p:txBody>
          <a:bodyPr/>
          <a:lstStyle/>
          <a:p>
            <a:pPr/>
            <a:r>
              <a:t>Activity 2: Identifying Research Problems</a:t>
            </a:r>
          </a:p>
        </p:txBody>
      </p:sp>
      <p:sp>
        <p:nvSpPr>
          <p:cNvPr id="357" name="Finding Themes in Fields"/>
          <p:cNvSpPr txBox="1"/>
          <p:nvPr/>
        </p:nvSpPr>
        <p:spPr>
          <a:xfrm>
            <a:off x="1206500" y="2372962"/>
            <a:ext cx="21971000" cy="93478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defTabSz="825500">
              <a:lnSpc>
                <a:spcPct val="100000"/>
              </a:lnSpc>
              <a:spcBef>
                <a:spcPts val="0"/>
              </a:spcBef>
              <a:defRPr i="1" sz="5500"/>
            </a:lvl1pPr>
          </a:lstStyle>
          <a:p>
            <a:pPr/>
            <a:r>
              <a:t>Finding Themes in Fields</a:t>
            </a: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360" name="Data Science"/>
          <p:cNvSpPr txBox="1"/>
          <p:nvPr/>
        </p:nvSpPr>
        <p:spPr>
          <a:xfrm>
            <a:off x="20500699" y="65343"/>
            <a:ext cx="3738373" cy="8084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Data Science</a:t>
            </a:r>
          </a:p>
        </p:txBody>
      </p:sp>
      <p:sp>
        <p:nvSpPr>
          <p:cNvPr id="361" name="Are you captivated by the hidden gems within data? Do you want to unearth insights, predict trends, or solve crucial problems?"/>
          <p:cNvSpPr/>
          <p:nvPr/>
        </p:nvSpPr>
        <p:spPr>
          <a:xfrm>
            <a:off x="603311" y="791280"/>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Are you captivated by the hidden gems within data? Do you want to unearth insights, predict trends, or solve crucial problems?</a:t>
            </a:r>
          </a:p>
        </p:txBody>
      </p:sp>
      <p:sp>
        <p:nvSpPr>
          <p:cNvPr id="362" name="Activity 2: Identifying Research Problems"/>
          <p:cNvSpPr txBox="1"/>
          <p:nvPr/>
        </p:nvSpPr>
        <p:spPr>
          <a:xfrm>
            <a:off x="6451" y="-825"/>
            <a:ext cx="7549516" cy="5604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000"/>
            </a:lvl1pPr>
          </a:lstStyle>
          <a:p>
            <a:pPr/>
            <a:r>
              <a:t>Activity 2: Identifying Research Problems</a:t>
            </a:r>
          </a:p>
        </p:txBody>
      </p:sp>
      <p:sp>
        <p:nvSpPr>
          <p:cNvPr id="363" name="Yes"/>
          <p:cNvSpPr txBox="1"/>
          <p:nvPr/>
        </p:nvSpPr>
        <p:spPr>
          <a:xfrm>
            <a:off x="2473911" y="2824694"/>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364" name="No"/>
          <p:cNvSpPr txBox="1"/>
          <p:nvPr/>
        </p:nvSpPr>
        <p:spPr>
          <a:xfrm>
            <a:off x="5192938" y="1584117"/>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365" name="Does the messy thrill of extracting knowledge from unlabeled data intrigue you?"/>
          <p:cNvSpPr/>
          <p:nvPr/>
        </p:nvSpPr>
        <p:spPr>
          <a:xfrm>
            <a:off x="603311" y="3654791"/>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Does the messy thrill of extracting knowledge from unlabeled data intrigue you?</a:t>
            </a:r>
          </a:p>
        </p:txBody>
      </p:sp>
      <p:sp>
        <p:nvSpPr>
          <p:cNvPr id="366" name="Yes"/>
          <p:cNvSpPr txBox="1"/>
          <p:nvPr/>
        </p:nvSpPr>
        <p:spPr>
          <a:xfrm>
            <a:off x="5251098" y="4214984"/>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367" name="No"/>
          <p:cNvSpPr txBox="1"/>
          <p:nvPr/>
        </p:nvSpPr>
        <p:spPr>
          <a:xfrm>
            <a:off x="2557743" y="5692515"/>
            <a:ext cx="503963" cy="4487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368" name="Do you crave the challenge of taming and analyzing massive datasets?"/>
          <p:cNvSpPr/>
          <p:nvPr/>
        </p:nvSpPr>
        <p:spPr>
          <a:xfrm>
            <a:off x="603311" y="6356334"/>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 you crave the challenge of taming and analyzing massive datasets?</a:t>
            </a:r>
          </a:p>
        </p:txBody>
      </p:sp>
      <p:sp>
        <p:nvSpPr>
          <p:cNvPr id="369" name="No"/>
          <p:cNvSpPr txBox="1"/>
          <p:nvPr/>
        </p:nvSpPr>
        <p:spPr>
          <a:xfrm>
            <a:off x="2473911" y="8389747"/>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370" name="Does the idea of shaping the future with responsible data practices resonate with you?"/>
          <p:cNvSpPr/>
          <p:nvPr/>
        </p:nvSpPr>
        <p:spPr>
          <a:xfrm>
            <a:off x="603311" y="9219844"/>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Does the idea of shaping the future with responsible data practices resonate with you?</a:t>
            </a:r>
          </a:p>
        </p:txBody>
      </p:sp>
      <p:sp>
        <p:nvSpPr>
          <p:cNvPr id="371" name="No"/>
          <p:cNvSpPr txBox="1"/>
          <p:nvPr/>
        </p:nvSpPr>
        <p:spPr>
          <a:xfrm>
            <a:off x="2557744" y="11257569"/>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372" name="Yes"/>
          <p:cNvSpPr txBox="1"/>
          <p:nvPr/>
        </p:nvSpPr>
        <p:spPr>
          <a:xfrm>
            <a:off x="5251098" y="6648176"/>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373" name="Yes"/>
          <p:cNvSpPr txBox="1"/>
          <p:nvPr/>
        </p:nvSpPr>
        <p:spPr>
          <a:xfrm>
            <a:off x="5251098" y="9780038"/>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374" name="Perhaps another field within CS?"/>
          <p:cNvSpPr/>
          <p:nvPr/>
        </p:nvSpPr>
        <p:spPr>
          <a:xfrm>
            <a:off x="6389467" y="819532"/>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i="1" sz="2000">
                <a:solidFill>
                  <a:srgbClr val="FFFFFF"/>
                </a:solidFill>
              </a:defRPr>
            </a:lvl1pPr>
          </a:lstStyle>
          <a:p>
            <a:pPr/>
            <a:r>
              <a:t>Perhaps another field within CS?</a:t>
            </a:r>
          </a:p>
        </p:txBody>
      </p:sp>
      <p:sp>
        <p:nvSpPr>
          <p:cNvPr id="375" name="Dive into Data Mining - discover patterns, anomalies, and relationships without predefined labels. Think market basket analysis, fraud detection, or customer segmentation."/>
          <p:cNvSpPr/>
          <p:nvPr/>
        </p:nvSpPr>
        <p:spPr>
          <a:xfrm>
            <a:off x="6389467" y="3683043"/>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Dive into Data Mining - discover patterns, anomalies, and relationships without predefined labels. Think market basket analysis, fraud detection, or customer segmentation.</a:t>
            </a:r>
          </a:p>
        </p:txBody>
      </p:sp>
      <p:sp>
        <p:nvSpPr>
          <p:cNvPr id="376" name="Conquer the frontier of Big Data - design pipelines, handle scalability, and extract meaningful insights from vast swathes of data. Think healthcare analytics, climate modeling, or financial risk assessment."/>
          <p:cNvSpPr/>
          <p:nvPr/>
        </p:nvSpPr>
        <p:spPr>
          <a:xfrm>
            <a:off x="6389467" y="6384586"/>
            <a:ext cx="5785461" cy="1974394"/>
          </a:xfrm>
          <a:prstGeom prst="roundRect">
            <a:avLst>
              <a:gd name="adj" fmla="val 5883"/>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Conquer the frontier of Big Data - design pipelines, handle scalability, and extract meaningful insights from vast swathes of data. Think healthcare analytics, climate modeling, or financial risk assessment.</a:t>
            </a:r>
          </a:p>
        </p:txBody>
      </p:sp>
      <p:sp>
        <p:nvSpPr>
          <p:cNvPr id="377" name="Champion the cause of Data Ethics - explore biases, privacy concerns, and the social impact of data-driven decisions. Design fairer algorithms and fight for ethical data use."/>
          <p:cNvSpPr/>
          <p:nvPr/>
        </p:nvSpPr>
        <p:spPr>
          <a:xfrm>
            <a:off x="6389467" y="9248097"/>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Champion the cause of Data Ethics - explore biases, privacy concerns, and the social impact of data-driven decisions. Design fairer algorithms and fight for ethical data use.</a:t>
            </a:r>
          </a:p>
        </p:txBody>
      </p:sp>
      <p:sp>
        <p:nvSpPr>
          <p:cNvPr id="378" name="No"/>
          <p:cNvSpPr txBox="1"/>
          <p:nvPr/>
        </p:nvSpPr>
        <p:spPr>
          <a:xfrm>
            <a:off x="14512267" y="4094843"/>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379" name="Do you want to bridge the gap between data and real-world impact by building practical solutions?"/>
          <p:cNvSpPr/>
          <p:nvPr/>
        </p:nvSpPr>
        <p:spPr>
          <a:xfrm>
            <a:off x="12641668" y="4924940"/>
            <a:ext cx="4412827" cy="1656355"/>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 you want to bridge the gap between data and real-world impact by building practical solutions?</a:t>
            </a:r>
          </a:p>
        </p:txBody>
      </p:sp>
      <p:sp>
        <p:nvSpPr>
          <p:cNvPr id="380" name="Yes"/>
          <p:cNvSpPr txBox="1"/>
          <p:nvPr/>
        </p:nvSpPr>
        <p:spPr>
          <a:xfrm>
            <a:off x="17289456" y="5485133"/>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381" name="No"/>
          <p:cNvSpPr txBox="1"/>
          <p:nvPr/>
        </p:nvSpPr>
        <p:spPr>
          <a:xfrm>
            <a:off x="14596101" y="6962664"/>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382" name="Does the ability to tell compelling stories with data through stunning visualizations excite you?"/>
          <p:cNvSpPr/>
          <p:nvPr/>
        </p:nvSpPr>
        <p:spPr>
          <a:xfrm>
            <a:off x="12641668" y="7626483"/>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Does the ability to tell compelling stories with data through stunning visualizations excite you?</a:t>
            </a:r>
          </a:p>
        </p:txBody>
      </p:sp>
      <p:sp>
        <p:nvSpPr>
          <p:cNvPr id="383" name="No"/>
          <p:cNvSpPr txBox="1"/>
          <p:nvPr/>
        </p:nvSpPr>
        <p:spPr>
          <a:xfrm>
            <a:off x="14512267" y="9659896"/>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384" name="Are you fascinated by the power of predicting the future based on patterns in data?"/>
          <p:cNvSpPr/>
          <p:nvPr/>
        </p:nvSpPr>
        <p:spPr>
          <a:xfrm>
            <a:off x="12641668" y="10489993"/>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Are you fascinated by the power of predicting the future based on patterns in data?</a:t>
            </a:r>
          </a:p>
        </p:txBody>
      </p:sp>
      <p:sp>
        <p:nvSpPr>
          <p:cNvPr id="385" name="Yes"/>
          <p:cNvSpPr txBox="1"/>
          <p:nvPr/>
        </p:nvSpPr>
        <p:spPr>
          <a:xfrm>
            <a:off x="17289456" y="7918325"/>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386" name="Yes"/>
          <p:cNvSpPr txBox="1"/>
          <p:nvPr/>
        </p:nvSpPr>
        <p:spPr>
          <a:xfrm>
            <a:off x="17289456" y="11050187"/>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387" name="Congratulations! You've taken a step closer to finding your perfect data science subfield. Research specific topics within your chosen area!…"/>
          <p:cNvSpPr/>
          <p:nvPr/>
        </p:nvSpPr>
        <p:spPr>
          <a:xfrm>
            <a:off x="13548256" y="1839787"/>
            <a:ext cx="9409305" cy="1965576"/>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r>
              <a:t>Congratulations! You've taken a step closer to finding your perfect data science subfield. Research specific topics within your chosen area! </a:t>
            </a:r>
          </a:p>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r>
              <a:t>Remember, data science is constantly evolving! Explore emerging areas like Explainable AI, Blockchain for Data Security, or Artificial Intelligence for Social Good.</a:t>
            </a:r>
          </a:p>
        </p:txBody>
      </p:sp>
      <p:sp>
        <p:nvSpPr>
          <p:cNvPr id="388" name="Embark on the path of Data Science Applications - apply your knowledge to solve specific problems in diverse fields like healthcare, finance, or environmental science."/>
          <p:cNvSpPr/>
          <p:nvPr/>
        </p:nvSpPr>
        <p:spPr>
          <a:xfrm>
            <a:off x="18427824" y="4953192"/>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Embark on the path of Data Science Applications - apply your knowledge to solve specific problems in diverse fields like healthcare, finance, or environmental science.</a:t>
            </a:r>
          </a:p>
        </p:txBody>
      </p:sp>
      <p:sp>
        <p:nvSpPr>
          <p:cNvPr id="389" name="Become a skilled Data Visualization Expert - transform numbers into impactful charts, graphs, and dashboards that speak to all audiences."/>
          <p:cNvSpPr/>
          <p:nvPr/>
        </p:nvSpPr>
        <p:spPr>
          <a:xfrm>
            <a:off x="18427824" y="7654735"/>
            <a:ext cx="5785461" cy="1512609"/>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Become a skilled Data Visualization Expert - transform numbers into impactful charts, graphs, and dashboards that speak to all audiences.</a:t>
            </a:r>
          </a:p>
        </p:txBody>
      </p:sp>
      <p:sp>
        <p:nvSpPr>
          <p:cNvPr id="390" name="Master the art of Machine Learning - build models that learn from data and make accurate predictions. Think recommendation systems, financial forecasting, or medical diagnosis."/>
          <p:cNvSpPr/>
          <p:nvPr/>
        </p:nvSpPr>
        <p:spPr>
          <a:xfrm>
            <a:off x="18427824" y="10518246"/>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Master the art of Machine Learning - build models that learn from data and make accurate predictions. Think recommendation systems, financial forecasting, or medical diagnosis.</a:t>
            </a:r>
          </a:p>
        </p:txBody>
      </p:sp>
      <p:sp>
        <p:nvSpPr>
          <p:cNvPr id="391" name="Line"/>
          <p:cNvSpPr/>
          <p:nvPr/>
        </p:nvSpPr>
        <p:spPr>
          <a:xfrm flipH="1">
            <a:off x="2417308" y="2518130"/>
            <a:ext cx="1" cy="1079816"/>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392" name="Line"/>
          <p:cNvSpPr/>
          <p:nvPr/>
        </p:nvSpPr>
        <p:spPr>
          <a:xfrm>
            <a:off x="5071067" y="157583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393" name="Line"/>
          <p:cNvSpPr/>
          <p:nvPr/>
        </p:nvSpPr>
        <p:spPr>
          <a:xfrm>
            <a:off x="5071067" y="4275944"/>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394" name="Line"/>
          <p:cNvSpPr/>
          <p:nvPr/>
        </p:nvSpPr>
        <p:spPr>
          <a:xfrm>
            <a:off x="5071067" y="7140891"/>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395" name="Line"/>
          <p:cNvSpPr/>
          <p:nvPr/>
        </p:nvSpPr>
        <p:spPr>
          <a:xfrm>
            <a:off x="5071067" y="10208253"/>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396" name="Line"/>
          <p:cNvSpPr/>
          <p:nvPr/>
        </p:nvSpPr>
        <p:spPr>
          <a:xfrm flipH="1">
            <a:off x="2417308" y="5302812"/>
            <a:ext cx="1" cy="1079817"/>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397" name="Line"/>
          <p:cNvSpPr/>
          <p:nvPr/>
        </p:nvSpPr>
        <p:spPr>
          <a:xfrm flipH="1">
            <a:off x="2417308" y="8083183"/>
            <a:ext cx="1" cy="1079817"/>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398" name="Line"/>
          <p:cNvSpPr/>
          <p:nvPr/>
        </p:nvSpPr>
        <p:spPr>
          <a:xfrm>
            <a:off x="14438232" y="3810597"/>
            <a:ext cx="1" cy="1079816"/>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399" name="Line"/>
          <p:cNvSpPr/>
          <p:nvPr/>
        </p:nvSpPr>
        <p:spPr>
          <a:xfrm>
            <a:off x="17091992" y="5568410"/>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00" name="Line"/>
          <p:cNvSpPr/>
          <p:nvPr/>
        </p:nvSpPr>
        <p:spPr>
          <a:xfrm>
            <a:off x="17091992" y="843335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01" name="Line"/>
          <p:cNvSpPr/>
          <p:nvPr/>
        </p:nvSpPr>
        <p:spPr>
          <a:xfrm>
            <a:off x="17091992" y="11500719"/>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02" name="Line"/>
          <p:cNvSpPr/>
          <p:nvPr/>
        </p:nvSpPr>
        <p:spPr>
          <a:xfrm>
            <a:off x="14438232" y="6595279"/>
            <a:ext cx="1" cy="1079816"/>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403" name="Line"/>
          <p:cNvSpPr/>
          <p:nvPr/>
        </p:nvSpPr>
        <p:spPr>
          <a:xfrm>
            <a:off x="14438232" y="9375650"/>
            <a:ext cx="1" cy="1079816"/>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404" name="Line"/>
          <p:cNvSpPr/>
          <p:nvPr/>
        </p:nvSpPr>
        <p:spPr>
          <a:xfrm flipH="1">
            <a:off x="2417308" y="10863555"/>
            <a:ext cx="1" cy="1079816"/>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05" name="Line"/>
          <p:cNvSpPr/>
          <p:nvPr/>
        </p:nvSpPr>
        <p:spPr>
          <a:xfrm>
            <a:off x="2420879" y="11978037"/>
            <a:ext cx="10239260"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06" name="Question &amp; response text has been edited by an LLM."/>
          <p:cNvSpPr txBox="1"/>
          <p:nvPr/>
        </p:nvSpPr>
        <p:spPr>
          <a:xfrm>
            <a:off x="19301893" y="13381756"/>
            <a:ext cx="3521660" cy="28768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200">
                <a:latin typeface="Helvetica Neue Thin"/>
                <a:ea typeface="Helvetica Neue Thin"/>
                <a:cs typeface="Helvetica Neue Thin"/>
                <a:sym typeface="Helvetica Neue Thin"/>
              </a:defRPr>
            </a:lvl1pPr>
          </a:lstStyle>
          <a:p>
            <a:pPr/>
            <a:r>
              <a:t>Question &amp; response text has been edited by an LLM.</a:t>
            </a:r>
          </a:p>
        </p:txBody>
      </p:sp>
      <p:sp>
        <p:nvSpPr>
          <p:cNvPr id="407" name="Instructions: Beginning at the top, answer the questions (honestly!) to discover which research topics &amp; problems might be of interest within your field. Circle the blue boxes that correspond with a good match to your answers, and cross out any that are "/>
          <p:cNvSpPr txBox="1"/>
          <p:nvPr/>
        </p:nvSpPr>
        <p:spPr>
          <a:xfrm>
            <a:off x="541527" y="12412641"/>
            <a:ext cx="23300946" cy="761174"/>
          </a:xfrm>
          <a:prstGeom prst="rect">
            <a:avLst/>
          </a:prstGeom>
          <a:ln w="127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500"/>
              </a:spcBef>
              <a:defRPr sz="2200"/>
            </a:pPr>
            <a:r>
              <a:rPr u="sng"/>
              <a:t>Instructions</a:t>
            </a:r>
            <a:r>
              <a:t>: Beginning at the top, answer the questions (honestly!) to discover which research topics &amp; problems might be of interest within your field. </a:t>
            </a:r>
            <a:r>
              <a:rPr b="1" u="sng"/>
              <a:t>Circle</a:t>
            </a:r>
            <a:r>
              <a:t> the blue boxes that correspond with a good match to your answers, and </a:t>
            </a:r>
            <a:r>
              <a:rPr b="1" u="sng"/>
              <a:t>cross out</a:t>
            </a:r>
            <a:r>
              <a:t> any that are not of interest. Leave the rest unmarked.</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UTSA CS-CURE"/>
          <p:cNvSpPr txBox="1"/>
          <p:nvPr>
            <p:ph type="title"/>
          </p:nvPr>
        </p:nvSpPr>
        <p:spPr>
          <a:prstGeom prst="rect">
            <a:avLst/>
          </a:prstGeom>
        </p:spPr>
        <p:txBody>
          <a:bodyPr/>
          <a:lstStyle/>
          <a:p>
            <a:pPr/>
            <a:r>
              <a:t>UTSA CS-CURE</a:t>
            </a:r>
          </a:p>
        </p:txBody>
      </p:sp>
      <p:sp>
        <p:nvSpPr>
          <p:cNvPr id="185" name="Week 2"/>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a:latin typeface="Helvetica Neue Light"/>
                <a:ea typeface="Helvetica Neue Light"/>
                <a:cs typeface="Helvetica Neue Light"/>
                <a:sym typeface="Helvetica Neue Light"/>
              </a:defRPr>
            </a:lvl1pPr>
          </a:lstStyle>
          <a:p>
            <a:pPr/>
            <a:r>
              <a:t>Week 2</a:t>
            </a:r>
          </a:p>
        </p:txBody>
      </p:sp>
      <p:sp>
        <p:nvSpPr>
          <p:cNvPr id="186" name="Today:…"/>
          <p:cNvSpPr txBox="1"/>
          <p:nvPr>
            <p:ph type="body" idx="1"/>
          </p:nvPr>
        </p:nvSpPr>
        <p:spPr>
          <a:prstGeom prst="rect">
            <a:avLst/>
          </a:prstGeom>
        </p:spPr>
        <p:txBody>
          <a:bodyPr/>
          <a:lstStyle/>
          <a:p>
            <a:pPr/>
            <a:r>
              <a:rPr u="sng">
                <a:latin typeface="Helvetica Neue Thin"/>
                <a:ea typeface="Helvetica Neue Thin"/>
                <a:cs typeface="Helvetica Neue Thin"/>
                <a:sym typeface="Helvetica Neue Thin"/>
              </a:rPr>
              <a:t>Today:</a:t>
            </a:r>
            <a:r>
              <a:rPr>
                <a:latin typeface="Helvetica Neue Thin"/>
                <a:ea typeface="Helvetica Neue Thin"/>
                <a:cs typeface="Helvetica Neue Thin"/>
                <a:sym typeface="Helvetica Neue Thin"/>
              </a:rPr>
              <a:t> </a:t>
            </a:r>
            <a:endParaRPr>
              <a:latin typeface="Helvetica Neue Thin"/>
              <a:ea typeface="Helvetica Neue Thin"/>
              <a:cs typeface="Helvetica Neue Thin"/>
              <a:sym typeface="Helvetica Neue Thin"/>
            </a:endParaRPr>
          </a:p>
          <a:p>
            <a:pPr lvl="3"/>
            <a:r>
              <a:t>Topics: tools &amp; basic research</a:t>
            </a:r>
          </a:p>
          <a:p>
            <a:pPr lvl="3"/>
            <a:r>
              <a:t>Looking ahead in the semester </a:t>
            </a:r>
          </a:p>
          <a:p>
            <a:pPr lvl="3"/>
            <a:r>
              <a:t>Research proposals &amp; project info</a:t>
            </a:r>
          </a:p>
        </p:txBody>
      </p:sp>
      <p:sp>
        <p:nvSpPr>
          <p:cNvPr id="187" name="Slide Number"/>
          <p:cNvSpPr txBox="1"/>
          <p:nvPr>
            <p:ph type="sldNum" sz="quarter" idx="2"/>
          </p:nvPr>
        </p:nvSpPr>
        <p:spPr>
          <a:xfrm>
            <a:off x="23742678" y="13264211"/>
            <a:ext cx="241402"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10" name="Computer Vision"/>
          <p:cNvSpPr txBox="1"/>
          <p:nvPr/>
        </p:nvSpPr>
        <p:spPr>
          <a:xfrm>
            <a:off x="19637024" y="92282"/>
            <a:ext cx="4642410" cy="80843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Computer Vision</a:t>
            </a:r>
          </a:p>
        </p:txBody>
      </p:sp>
      <p:sp>
        <p:nvSpPr>
          <p:cNvPr id="411" name="Are you captivated by the world seen through the eyes of machines? Do you want to make computers understand pictures and videos?"/>
          <p:cNvSpPr/>
          <p:nvPr/>
        </p:nvSpPr>
        <p:spPr>
          <a:xfrm>
            <a:off x="603311" y="791280"/>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 Are you captivated by the world seen through the eyes of machines? Do you want to make computers understand pictures and videos?</a:t>
            </a:r>
          </a:p>
        </p:txBody>
      </p:sp>
      <p:sp>
        <p:nvSpPr>
          <p:cNvPr id="412" name="Activity 2: Identifying Research Problems"/>
          <p:cNvSpPr txBox="1"/>
          <p:nvPr/>
        </p:nvSpPr>
        <p:spPr>
          <a:xfrm>
            <a:off x="6451" y="-825"/>
            <a:ext cx="7549516" cy="5604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000"/>
            </a:lvl1pPr>
          </a:lstStyle>
          <a:p>
            <a:pPr/>
            <a:r>
              <a:t>Activity 2: Identifying Research Problems</a:t>
            </a:r>
          </a:p>
        </p:txBody>
      </p:sp>
      <p:sp>
        <p:nvSpPr>
          <p:cNvPr id="413" name="Yes"/>
          <p:cNvSpPr txBox="1"/>
          <p:nvPr/>
        </p:nvSpPr>
        <p:spPr>
          <a:xfrm>
            <a:off x="2473911" y="2824694"/>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414" name="No"/>
          <p:cNvSpPr txBox="1"/>
          <p:nvPr/>
        </p:nvSpPr>
        <p:spPr>
          <a:xfrm>
            <a:off x="5192938" y="1584117"/>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415" name="Does the idea of dividing an image into distinct regions or objects fascinate you?"/>
          <p:cNvSpPr/>
          <p:nvPr/>
        </p:nvSpPr>
        <p:spPr>
          <a:xfrm>
            <a:off x="603311" y="3654791"/>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Does the idea of dividing an image into distinct regions or objects fascinate you?</a:t>
            </a:r>
          </a:p>
        </p:txBody>
      </p:sp>
      <p:sp>
        <p:nvSpPr>
          <p:cNvPr id="416" name="Yes"/>
          <p:cNvSpPr txBox="1"/>
          <p:nvPr/>
        </p:nvSpPr>
        <p:spPr>
          <a:xfrm>
            <a:off x="5251098" y="4214984"/>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417" name="No"/>
          <p:cNvSpPr txBox="1"/>
          <p:nvPr/>
        </p:nvSpPr>
        <p:spPr>
          <a:xfrm>
            <a:off x="2557743" y="5692515"/>
            <a:ext cx="503963" cy="4487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418" name="Can you imagine machines creating entirely new images or videos?"/>
          <p:cNvSpPr/>
          <p:nvPr/>
        </p:nvSpPr>
        <p:spPr>
          <a:xfrm>
            <a:off x="603311" y="6356334"/>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Can you imagine machines creating entirely new images or videos?</a:t>
            </a:r>
          </a:p>
        </p:txBody>
      </p:sp>
      <p:sp>
        <p:nvSpPr>
          <p:cNvPr id="419" name="No"/>
          <p:cNvSpPr txBox="1"/>
          <p:nvPr/>
        </p:nvSpPr>
        <p:spPr>
          <a:xfrm>
            <a:off x="2473911" y="8389747"/>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420" name="Does the idea of teaching computers to &quot;see&quot; like humans fascinate you?"/>
          <p:cNvSpPr/>
          <p:nvPr/>
        </p:nvSpPr>
        <p:spPr>
          <a:xfrm>
            <a:off x="603311" y="9219844"/>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Does the idea of teaching computers to "see" like humans fascinate you?</a:t>
            </a:r>
          </a:p>
        </p:txBody>
      </p:sp>
      <p:sp>
        <p:nvSpPr>
          <p:cNvPr id="421" name="No"/>
          <p:cNvSpPr txBox="1"/>
          <p:nvPr/>
        </p:nvSpPr>
        <p:spPr>
          <a:xfrm>
            <a:off x="2557744" y="11257569"/>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422" name="Yes"/>
          <p:cNvSpPr txBox="1"/>
          <p:nvPr/>
        </p:nvSpPr>
        <p:spPr>
          <a:xfrm>
            <a:off x="5251098" y="6648176"/>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423" name="Yes"/>
          <p:cNvSpPr txBox="1"/>
          <p:nvPr/>
        </p:nvSpPr>
        <p:spPr>
          <a:xfrm>
            <a:off x="5251098" y="9780038"/>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424" name="Perhaps another field within CS? Explore options like natural language processing, robotics, or machine learning in general."/>
          <p:cNvSpPr/>
          <p:nvPr/>
        </p:nvSpPr>
        <p:spPr>
          <a:xfrm>
            <a:off x="6389467" y="819532"/>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i="1" sz="2000">
                <a:solidFill>
                  <a:srgbClr val="FFFFFF"/>
                </a:solidFill>
              </a:defRPr>
            </a:lvl1pPr>
          </a:lstStyle>
          <a:p>
            <a:pPr/>
            <a:r>
              <a:t>Perhaps another field within CS? Explore options like natural language processing, robotics, or machine learning in general.</a:t>
            </a:r>
          </a:p>
        </p:txBody>
      </p:sp>
      <p:sp>
        <p:nvSpPr>
          <p:cNvPr id="425" name="Dive into the realm of Image Segmentation - separate foreground objects from background, identify different parts of a scene, or extract specific regions of interest. Think medical image analysis, autonomous driving lane detection, or object-based image "/>
          <p:cNvSpPr/>
          <p:nvPr/>
        </p:nvSpPr>
        <p:spPr>
          <a:xfrm>
            <a:off x="6389467" y="3314793"/>
            <a:ext cx="5785461" cy="2089384"/>
          </a:xfrm>
          <a:prstGeom prst="roundRect">
            <a:avLst>
              <a:gd name="adj" fmla="val 555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Dive into the realm of Image Segmentation - separate foreground objects from background, identify different parts of a scene, or extract specific regions of interest. Think medical image analysis, autonomous driving lane detection, or object-based image editing.</a:t>
            </a:r>
          </a:p>
        </p:txBody>
      </p:sp>
      <p:sp>
        <p:nvSpPr>
          <p:cNvPr id="426" name="Explore the exciting world of Generative Models - train algorithms to generate realistic images, manipulate existing images, or even synthesize completely new visual content. Think art generation, creating realistic portraits, or generating realistic bac"/>
          <p:cNvSpPr/>
          <p:nvPr/>
        </p:nvSpPr>
        <p:spPr>
          <a:xfrm>
            <a:off x="6389467" y="6015177"/>
            <a:ext cx="5785461" cy="2338670"/>
          </a:xfrm>
          <a:prstGeom prst="roundRect">
            <a:avLst>
              <a:gd name="adj" fmla="val 4967"/>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Explore the exciting world of Generative Models - train algorithms to generate realistic images, manipulate existing images, or even synthesize completely new visual content. Think art generation, creating realistic portraits, or generating realistic backgrounds for special effects.</a:t>
            </a:r>
          </a:p>
        </p:txBody>
      </p:sp>
      <p:sp>
        <p:nvSpPr>
          <p:cNvPr id="427" name="Dive into Object Detection and Recognition - train algorithms to identify objects, faces, and scenes in images and videos. Think self-driving cars, medical image analysis, or robot object manipulation."/>
          <p:cNvSpPr/>
          <p:nvPr/>
        </p:nvSpPr>
        <p:spPr>
          <a:xfrm>
            <a:off x="6389467" y="9248097"/>
            <a:ext cx="5785461" cy="1774729"/>
          </a:xfrm>
          <a:prstGeom prst="roundRect">
            <a:avLst>
              <a:gd name="adj" fmla="val 6545"/>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Dive into Object Detection and Recognition - train algorithms to identify objects, faces, and scenes in images and videos. Think self-driving cars, medical image analysis, or robot object manipulation.</a:t>
            </a:r>
          </a:p>
        </p:txBody>
      </p:sp>
      <p:sp>
        <p:nvSpPr>
          <p:cNvPr id="428" name="No"/>
          <p:cNvSpPr txBox="1"/>
          <p:nvPr/>
        </p:nvSpPr>
        <p:spPr>
          <a:xfrm>
            <a:off x="14596101" y="6962664"/>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429" name="Does the idea of building the eyes for robots and drones to navigate the world excite you?"/>
          <p:cNvSpPr/>
          <p:nvPr/>
        </p:nvSpPr>
        <p:spPr>
          <a:xfrm>
            <a:off x="12641668" y="7626483"/>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Does the idea of building the eyes for robots and drones to navigate the world excite you?</a:t>
            </a:r>
          </a:p>
        </p:txBody>
      </p:sp>
      <p:sp>
        <p:nvSpPr>
          <p:cNvPr id="430" name="No"/>
          <p:cNvSpPr txBox="1"/>
          <p:nvPr/>
        </p:nvSpPr>
        <p:spPr>
          <a:xfrm>
            <a:off x="14512267" y="9659896"/>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431" name="Are you intrigued by the 3D world seen through computer eyes?"/>
          <p:cNvSpPr/>
          <p:nvPr/>
        </p:nvSpPr>
        <p:spPr>
          <a:xfrm>
            <a:off x="12641668" y="10489993"/>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Are you intrigued by the 3D world seen through computer eyes?</a:t>
            </a:r>
          </a:p>
        </p:txBody>
      </p:sp>
      <p:sp>
        <p:nvSpPr>
          <p:cNvPr id="432" name="Yes"/>
          <p:cNvSpPr txBox="1"/>
          <p:nvPr/>
        </p:nvSpPr>
        <p:spPr>
          <a:xfrm>
            <a:off x="17289456" y="7918325"/>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433" name="Yes"/>
          <p:cNvSpPr txBox="1"/>
          <p:nvPr/>
        </p:nvSpPr>
        <p:spPr>
          <a:xfrm>
            <a:off x="17289456" y="11050187"/>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434" name="Dive deeper into your chosen subfield from earlier questions, or consider applications!…"/>
          <p:cNvSpPr/>
          <p:nvPr/>
        </p:nvSpPr>
        <p:spPr>
          <a:xfrm>
            <a:off x="12641668" y="3302816"/>
            <a:ext cx="11553101" cy="3251049"/>
          </a:xfrm>
          <a:prstGeom prst="roundRect">
            <a:avLst>
              <a:gd name="adj" fmla="val 7135"/>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r>
              <a:t>Dive deeper into your chosen subfield from earlier questions, or consider applications! </a:t>
            </a:r>
          </a:p>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p>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r>
              <a:t>Perhaps explore specific applications within object detection, image segmentation, 3D vision, or generative models that align with your interests. </a:t>
            </a:r>
          </a:p>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p>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r>
              <a:t>Remember, computer vision is constantly evolving! Explore emerging areas like Explainable AI for Vision Systems, Facial Recognition Ethics, or using Visual Data for Climate Change Monitoring.</a:t>
            </a:r>
          </a:p>
        </p:txBody>
      </p:sp>
      <p:sp>
        <p:nvSpPr>
          <p:cNvPr id="435" name="Embark on the path of Robot Vision and SLAM - develop vision algorithms for robots to perceive their surroundings, avoid obstacles, and build maps of their environment. Think SLAM for drones, robotic object grasping, or self-driving car navigation."/>
          <p:cNvSpPr/>
          <p:nvPr/>
        </p:nvSpPr>
        <p:spPr>
          <a:xfrm>
            <a:off x="18427824" y="7295178"/>
            <a:ext cx="5785461" cy="2162662"/>
          </a:xfrm>
          <a:prstGeom prst="roundRect">
            <a:avLst>
              <a:gd name="adj" fmla="val 5371"/>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Embark on the path of Robot Vision and SLAM - develop vision algorithms for robots to perceive their surroundings, avoid obstacles, and build maps of their environment. Think SLAM for drones, robotic object grasping, or self-driving car navigation.</a:t>
            </a:r>
          </a:p>
        </p:txBody>
      </p:sp>
      <p:sp>
        <p:nvSpPr>
          <p:cNvPr id="436" name="Conquer the frontier of 3D Computer Vision - reconstruct 3D scenes from images, track objects in 3D space, or build augmented reality experiences. Think SLAM for drones, medical imaging with depth, or AR/VR applications."/>
          <p:cNvSpPr/>
          <p:nvPr/>
        </p:nvSpPr>
        <p:spPr>
          <a:xfrm>
            <a:off x="18427824" y="10158690"/>
            <a:ext cx="5785461" cy="1872165"/>
          </a:xfrm>
          <a:prstGeom prst="roundRect">
            <a:avLst>
              <a:gd name="adj" fmla="val 6204"/>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Conquer the frontier of 3D Computer Vision - reconstruct 3D scenes from images, track objects in 3D space, or build augmented reality experiences. Think SLAM for drones, medical imaging with depth, or AR/VR applications.</a:t>
            </a:r>
          </a:p>
        </p:txBody>
      </p:sp>
      <p:sp>
        <p:nvSpPr>
          <p:cNvPr id="437" name="Line"/>
          <p:cNvSpPr/>
          <p:nvPr/>
        </p:nvSpPr>
        <p:spPr>
          <a:xfrm flipH="1">
            <a:off x="2417308" y="2518130"/>
            <a:ext cx="1" cy="1079816"/>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38" name="Line"/>
          <p:cNvSpPr/>
          <p:nvPr/>
        </p:nvSpPr>
        <p:spPr>
          <a:xfrm>
            <a:off x="5071067" y="157583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39" name="Line"/>
          <p:cNvSpPr/>
          <p:nvPr/>
        </p:nvSpPr>
        <p:spPr>
          <a:xfrm>
            <a:off x="5071067" y="4275944"/>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40" name="Line"/>
          <p:cNvSpPr/>
          <p:nvPr/>
        </p:nvSpPr>
        <p:spPr>
          <a:xfrm>
            <a:off x="5071067" y="7140891"/>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41" name="Line"/>
          <p:cNvSpPr/>
          <p:nvPr/>
        </p:nvSpPr>
        <p:spPr>
          <a:xfrm>
            <a:off x="5071067" y="10208253"/>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42" name="Line"/>
          <p:cNvSpPr/>
          <p:nvPr/>
        </p:nvSpPr>
        <p:spPr>
          <a:xfrm flipH="1">
            <a:off x="2417308" y="5302812"/>
            <a:ext cx="1" cy="1079817"/>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43" name="Line"/>
          <p:cNvSpPr/>
          <p:nvPr/>
        </p:nvSpPr>
        <p:spPr>
          <a:xfrm flipH="1">
            <a:off x="2417308" y="8083183"/>
            <a:ext cx="1" cy="1079817"/>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44" name="Line"/>
          <p:cNvSpPr/>
          <p:nvPr/>
        </p:nvSpPr>
        <p:spPr>
          <a:xfrm>
            <a:off x="17091992" y="843335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45" name="Line"/>
          <p:cNvSpPr/>
          <p:nvPr/>
        </p:nvSpPr>
        <p:spPr>
          <a:xfrm>
            <a:off x="17091992" y="11500719"/>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46" name="Line"/>
          <p:cNvSpPr/>
          <p:nvPr/>
        </p:nvSpPr>
        <p:spPr>
          <a:xfrm>
            <a:off x="14438232" y="6595279"/>
            <a:ext cx="1" cy="1079816"/>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447" name="Line"/>
          <p:cNvSpPr/>
          <p:nvPr/>
        </p:nvSpPr>
        <p:spPr>
          <a:xfrm>
            <a:off x="14438232" y="9375650"/>
            <a:ext cx="1" cy="1079816"/>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448" name="Line"/>
          <p:cNvSpPr/>
          <p:nvPr/>
        </p:nvSpPr>
        <p:spPr>
          <a:xfrm flipH="1">
            <a:off x="2417308" y="10863555"/>
            <a:ext cx="1" cy="1079816"/>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49" name="Line"/>
          <p:cNvSpPr/>
          <p:nvPr/>
        </p:nvSpPr>
        <p:spPr>
          <a:xfrm>
            <a:off x="2420879" y="11978037"/>
            <a:ext cx="10239260"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50" name="Question &amp; response text has been edited by an LLM."/>
          <p:cNvSpPr txBox="1"/>
          <p:nvPr/>
        </p:nvSpPr>
        <p:spPr>
          <a:xfrm>
            <a:off x="19301893" y="13381756"/>
            <a:ext cx="3521660" cy="28768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200">
                <a:latin typeface="Helvetica Neue Thin"/>
                <a:ea typeface="Helvetica Neue Thin"/>
                <a:cs typeface="Helvetica Neue Thin"/>
                <a:sym typeface="Helvetica Neue Thin"/>
              </a:defRPr>
            </a:lvl1pPr>
          </a:lstStyle>
          <a:p>
            <a:pPr/>
            <a:r>
              <a:t>Question &amp; response text has been edited by an LLM.</a:t>
            </a:r>
          </a:p>
        </p:txBody>
      </p:sp>
      <p:sp>
        <p:nvSpPr>
          <p:cNvPr id="451" name="Instructions: Beginning at the top, answer the questions (honestly!) to discover which research topics &amp; problems might be of interest within your field. Circle the blue boxes that correspond with a good match to your answers, and cross out any that are "/>
          <p:cNvSpPr txBox="1"/>
          <p:nvPr/>
        </p:nvSpPr>
        <p:spPr>
          <a:xfrm>
            <a:off x="541527" y="12412641"/>
            <a:ext cx="23300946" cy="761174"/>
          </a:xfrm>
          <a:prstGeom prst="rect">
            <a:avLst/>
          </a:prstGeom>
          <a:ln w="127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500"/>
              </a:spcBef>
              <a:defRPr sz="2200"/>
            </a:pPr>
            <a:r>
              <a:rPr u="sng"/>
              <a:t>Instructions</a:t>
            </a:r>
            <a:r>
              <a:t>: Beginning at the top, answer the questions (honestly!) to discover which research topics &amp; problems might be of interest within your field. </a:t>
            </a:r>
            <a:r>
              <a:rPr b="1" u="sng"/>
              <a:t>Circle</a:t>
            </a:r>
            <a:r>
              <a:t> the blue boxes that correspond with a good match to your answers, and </a:t>
            </a:r>
            <a:r>
              <a:rPr b="1" u="sng"/>
              <a:t>cross out</a:t>
            </a:r>
            <a:r>
              <a:t> any that are not of interest. Leave the rest unmarked.</a:t>
            </a:r>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54" name="Cybersecurity"/>
          <p:cNvSpPr txBox="1"/>
          <p:nvPr/>
        </p:nvSpPr>
        <p:spPr>
          <a:xfrm>
            <a:off x="20441542" y="31948"/>
            <a:ext cx="3884677" cy="80843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Cybersecurity</a:t>
            </a:r>
          </a:p>
        </p:txBody>
      </p:sp>
      <p:sp>
        <p:nvSpPr>
          <p:cNvPr id="455" name="Are you fascinated by protecting the digital world from malicious threats? Do you want to outwit attackers and keep data safe?"/>
          <p:cNvSpPr/>
          <p:nvPr/>
        </p:nvSpPr>
        <p:spPr>
          <a:xfrm>
            <a:off x="603311" y="791280"/>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Are you fascinated by protecting the digital world from malicious threats? Do you want to outwit attackers and keep data safe?</a:t>
            </a:r>
          </a:p>
        </p:txBody>
      </p:sp>
      <p:sp>
        <p:nvSpPr>
          <p:cNvPr id="456" name="Activity 2: Identifying Research Problems"/>
          <p:cNvSpPr txBox="1"/>
          <p:nvPr/>
        </p:nvSpPr>
        <p:spPr>
          <a:xfrm>
            <a:off x="6451" y="-825"/>
            <a:ext cx="7549516" cy="5604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000"/>
            </a:lvl1pPr>
          </a:lstStyle>
          <a:p>
            <a:pPr/>
            <a:r>
              <a:t>Activity 2: Identifying Research Problems</a:t>
            </a:r>
          </a:p>
        </p:txBody>
      </p:sp>
      <p:sp>
        <p:nvSpPr>
          <p:cNvPr id="457" name="Yes"/>
          <p:cNvSpPr txBox="1"/>
          <p:nvPr/>
        </p:nvSpPr>
        <p:spPr>
          <a:xfrm>
            <a:off x="2473911" y="2824694"/>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458" name="No"/>
          <p:cNvSpPr txBox="1"/>
          <p:nvPr/>
        </p:nvSpPr>
        <p:spPr>
          <a:xfrm>
            <a:off x="5192938" y="1584117"/>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459" name="Does the idea of creating virtual replicas of physical systems to predict and prevent cyberattacks intrigue you?"/>
          <p:cNvSpPr/>
          <p:nvPr/>
        </p:nvSpPr>
        <p:spPr>
          <a:xfrm>
            <a:off x="603311" y="3654791"/>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Does the idea of creating virtual replicas of physical systems to predict and prevent cyberattacks intrigue you?</a:t>
            </a:r>
          </a:p>
        </p:txBody>
      </p:sp>
      <p:sp>
        <p:nvSpPr>
          <p:cNvPr id="460" name="Yes"/>
          <p:cNvSpPr txBox="1"/>
          <p:nvPr/>
        </p:nvSpPr>
        <p:spPr>
          <a:xfrm>
            <a:off x="5251098" y="4214984"/>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461" name="No"/>
          <p:cNvSpPr txBox="1"/>
          <p:nvPr/>
        </p:nvSpPr>
        <p:spPr>
          <a:xfrm>
            <a:off x="2557743" y="5692515"/>
            <a:ext cx="503963" cy="4487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462" name="Are you captivated by the unbreakable promise of quantum cryptography and its potential to revolutionize digital security?"/>
          <p:cNvSpPr/>
          <p:nvPr/>
        </p:nvSpPr>
        <p:spPr>
          <a:xfrm>
            <a:off x="603311" y="6356334"/>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Are you captivated by the unbreakable promise of quantum cryptography and its potential to revolutionize digital security?</a:t>
            </a:r>
          </a:p>
        </p:txBody>
      </p:sp>
      <p:sp>
        <p:nvSpPr>
          <p:cNvPr id="463" name="No"/>
          <p:cNvSpPr txBox="1"/>
          <p:nvPr/>
        </p:nvSpPr>
        <p:spPr>
          <a:xfrm>
            <a:off x="2473911" y="8389747"/>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464" name="Can you imagine teaching machines to fight back against cyberattacks in real-time?"/>
          <p:cNvSpPr/>
          <p:nvPr/>
        </p:nvSpPr>
        <p:spPr>
          <a:xfrm>
            <a:off x="603311" y="9219844"/>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Can you imagine teaching machines to fight back against cyberattacks in real-time?</a:t>
            </a:r>
          </a:p>
        </p:txBody>
      </p:sp>
      <p:sp>
        <p:nvSpPr>
          <p:cNvPr id="465" name="No"/>
          <p:cNvSpPr txBox="1"/>
          <p:nvPr/>
        </p:nvSpPr>
        <p:spPr>
          <a:xfrm>
            <a:off x="2557744" y="11257569"/>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466" name="Yes"/>
          <p:cNvSpPr txBox="1"/>
          <p:nvPr/>
        </p:nvSpPr>
        <p:spPr>
          <a:xfrm>
            <a:off x="5251098" y="6648176"/>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467" name="Yes"/>
          <p:cNvSpPr txBox="1"/>
          <p:nvPr/>
        </p:nvSpPr>
        <p:spPr>
          <a:xfrm>
            <a:off x="5251098" y="9780038"/>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468" name="Perhaps another field within CS?…"/>
          <p:cNvSpPr/>
          <p:nvPr/>
        </p:nvSpPr>
        <p:spPr>
          <a:xfrm>
            <a:off x="6389467" y="819532"/>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defTabSz="825500">
              <a:lnSpc>
                <a:spcPct val="100000"/>
              </a:lnSpc>
              <a:spcBef>
                <a:spcPts val="0"/>
              </a:spcBef>
              <a:defRPr i="1" sz="2000">
                <a:solidFill>
                  <a:srgbClr val="FFFFFF"/>
                </a:solidFill>
              </a:defRPr>
            </a:pPr>
            <a:r>
              <a:t>Perhaps another field within CS? </a:t>
            </a:r>
          </a:p>
          <a:p>
            <a:pPr algn="ctr" defTabSz="825500">
              <a:lnSpc>
                <a:spcPct val="100000"/>
              </a:lnSpc>
              <a:spcBef>
                <a:spcPts val="0"/>
              </a:spcBef>
              <a:defRPr i="1" sz="2000">
                <a:solidFill>
                  <a:srgbClr val="FFFFFF"/>
                </a:solidFill>
              </a:defRPr>
            </a:pPr>
            <a:r>
              <a:t>Explore options like software engineering, artificial intelligence, or game development.</a:t>
            </a:r>
          </a:p>
        </p:txBody>
      </p:sp>
      <p:sp>
        <p:nvSpPr>
          <p:cNvPr id="469" name="Dive into the exciting realm of Digital Twins for Cybersecurity - develop and integrate digital models of critical infrastructure, test security scenarios virtually, and predict potential attacks. Think power grid cybersecurity, healthcare system simulat"/>
          <p:cNvSpPr/>
          <p:nvPr/>
        </p:nvSpPr>
        <p:spPr>
          <a:xfrm>
            <a:off x="6389467" y="3095927"/>
            <a:ext cx="5785461" cy="2469283"/>
          </a:xfrm>
          <a:prstGeom prst="roundRect">
            <a:avLst>
              <a:gd name="adj" fmla="val 4704"/>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Dive into the exciting realm of Digital Twins for Cybersecurity - develop and integrate digital models of critical infrastructure, test security scenarios virtually, and predict potential attacks. Think power grid cybersecurity, healthcare system simulations, and industrial control systems protection.</a:t>
            </a:r>
          </a:p>
        </p:txBody>
      </p:sp>
      <p:sp>
        <p:nvSpPr>
          <p:cNvPr id="470" name="Explore the frontier of Quantum Security - understand how quantum computing can break certain encryption algorithms, design post-quantum cryptography resistant to these threats, and build future-proof secure systems. Think quantum-resistant key exchange,"/>
          <p:cNvSpPr/>
          <p:nvPr/>
        </p:nvSpPr>
        <p:spPr>
          <a:xfrm>
            <a:off x="6389467" y="5877084"/>
            <a:ext cx="5785461" cy="2756093"/>
          </a:xfrm>
          <a:prstGeom prst="roundRect">
            <a:avLst>
              <a:gd name="adj" fmla="val 4215"/>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Explore the frontier of Quantum Security - understand how quantum computing can break certain encryption algorithms, design post-quantum cryptography resistant to these threats, and build future-proof secure systems. Think quantum-resistant key exchange, secure communication protocols, and post-quantum network infrastructure.</a:t>
            </a:r>
          </a:p>
        </p:txBody>
      </p:sp>
      <p:sp>
        <p:nvSpPr>
          <p:cNvPr id="471" name="Embark on the path of AI for Cyberdefense - develop and deploy AI-powered tools to detect anomalies, predict attacks, and automate threat response. Think intrusion detection systems powered by AI, malware analysis with machine learning, and autonomous se"/>
          <p:cNvSpPr/>
          <p:nvPr/>
        </p:nvSpPr>
        <p:spPr>
          <a:xfrm>
            <a:off x="6389467" y="8894250"/>
            <a:ext cx="5785461" cy="2423503"/>
          </a:xfrm>
          <a:prstGeom prst="roundRect">
            <a:avLst>
              <a:gd name="adj" fmla="val 4793"/>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Embark on the path of AI for Cyberdefense - develop and deploy AI-powered tools to detect anomalies, predict attacks, and automate threat response. Think intrusion detection systems powered by AI, malware analysis with machine learning, and autonomous security bots.</a:t>
            </a:r>
          </a:p>
        </p:txBody>
      </p:sp>
      <p:sp>
        <p:nvSpPr>
          <p:cNvPr id="472" name="Does the thrill of the chase in network security excite you?"/>
          <p:cNvSpPr/>
          <p:nvPr/>
        </p:nvSpPr>
        <p:spPr>
          <a:xfrm>
            <a:off x="12641668" y="2061429"/>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Does the thrill of the chase in network security excite you?</a:t>
            </a:r>
          </a:p>
        </p:txBody>
      </p:sp>
      <p:sp>
        <p:nvSpPr>
          <p:cNvPr id="473" name="No"/>
          <p:cNvSpPr txBox="1"/>
          <p:nvPr/>
        </p:nvSpPr>
        <p:spPr>
          <a:xfrm>
            <a:off x="14512267" y="4094843"/>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474" name="Yes"/>
          <p:cNvSpPr txBox="1"/>
          <p:nvPr/>
        </p:nvSpPr>
        <p:spPr>
          <a:xfrm>
            <a:off x="17231295" y="2854266"/>
            <a:ext cx="590424"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a:t>
            </a:r>
          </a:p>
        </p:txBody>
      </p:sp>
      <p:sp>
        <p:nvSpPr>
          <p:cNvPr id="475" name="Are you captivated by the art of building secure systems from the ground up?"/>
          <p:cNvSpPr/>
          <p:nvPr/>
        </p:nvSpPr>
        <p:spPr>
          <a:xfrm>
            <a:off x="12641668" y="4924940"/>
            <a:ext cx="4412827" cy="1656355"/>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Are you captivated by the art of building secure systems from the ground up?</a:t>
            </a:r>
          </a:p>
        </p:txBody>
      </p:sp>
      <p:sp>
        <p:nvSpPr>
          <p:cNvPr id="476" name="Yes"/>
          <p:cNvSpPr txBox="1"/>
          <p:nvPr/>
        </p:nvSpPr>
        <p:spPr>
          <a:xfrm>
            <a:off x="17289456" y="5485133"/>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477" name="No"/>
          <p:cNvSpPr txBox="1"/>
          <p:nvPr/>
        </p:nvSpPr>
        <p:spPr>
          <a:xfrm>
            <a:off x="14596101" y="6962664"/>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478" name="Does the detective work of digital forensics intrigue you?"/>
          <p:cNvSpPr/>
          <p:nvPr/>
        </p:nvSpPr>
        <p:spPr>
          <a:xfrm>
            <a:off x="12641668" y="7626483"/>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Does the detective work of digital forensics intrigue you?</a:t>
            </a:r>
          </a:p>
        </p:txBody>
      </p:sp>
      <p:sp>
        <p:nvSpPr>
          <p:cNvPr id="479" name="No"/>
          <p:cNvSpPr txBox="1"/>
          <p:nvPr/>
        </p:nvSpPr>
        <p:spPr>
          <a:xfrm>
            <a:off x="14512267" y="9659896"/>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480" name="Does the critical responsibility of protecting vital infrastructure from cyber threats excite you?"/>
          <p:cNvSpPr/>
          <p:nvPr/>
        </p:nvSpPr>
        <p:spPr>
          <a:xfrm>
            <a:off x="12641668" y="10489993"/>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Does the critical responsibility of protecting vital infrastructure from cyber threats excite you?</a:t>
            </a:r>
          </a:p>
        </p:txBody>
      </p:sp>
      <p:sp>
        <p:nvSpPr>
          <p:cNvPr id="481" name="Yes"/>
          <p:cNvSpPr txBox="1"/>
          <p:nvPr/>
        </p:nvSpPr>
        <p:spPr>
          <a:xfrm>
            <a:off x="17289456" y="7918325"/>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482" name="Yes"/>
          <p:cNvSpPr txBox="1"/>
          <p:nvPr/>
        </p:nvSpPr>
        <p:spPr>
          <a:xfrm>
            <a:off x="17289456" y="11050187"/>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483" name="Embark on the path of Network Security and Defense - monitor network traffic, detect and prevent intrusions, and protect against vulnerabilities. Think intrusion detection systems, firewalls, and network anomaly detection."/>
          <p:cNvSpPr/>
          <p:nvPr/>
        </p:nvSpPr>
        <p:spPr>
          <a:xfrm>
            <a:off x="18427824" y="2089681"/>
            <a:ext cx="5785461" cy="2165087"/>
          </a:xfrm>
          <a:prstGeom prst="roundRect">
            <a:avLst>
              <a:gd name="adj" fmla="val 5365"/>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Embark on the path of Network Security and Defense - monitor network traffic, detect and prevent intrusions, and protect against vulnerabilities. Think intrusion detection systems, firewalls, and network anomaly detection.</a:t>
            </a:r>
          </a:p>
        </p:txBody>
      </p:sp>
      <p:sp>
        <p:nvSpPr>
          <p:cNvPr id="484" name="Explore the world of Security Engineering - design secure systems, implement robust authentication and authorization mechanisms, and prevent vulnerabilities. Think secure coding practices, network security architecture, and cloud security."/>
          <p:cNvSpPr/>
          <p:nvPr/>
        </p:nvSpPr>
        <p:spPr>
          <a:xfrm>
            <a:off x="18427824" y="4953192"/>
            <a:ext cx="5785461" cy="2039697"/>
          </a:xfrm>
          <a:prstGeom prst="roundRect">
            <a:avLst>
              <a:gd name="adj" fmla="val 5695"/>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Explore the world of Security Engineering - design secure systems, implement robust authentication and authorization mechanisms, and prevent vulnerabilities. Think secure coding practices, network security architecture, and cloud security.</a:t>
            </a:r>
          </a:p>
        </p:txBody>
      </p:sp>
      <p:sp>
        <p:nvSpPr>
          <p:cNvPr id="485" name="Dive into the realm of Incident Response and Forensics - analyze systems after an attack, gather evidence, and track down cybercriminals. Think network intrusion investigations, data breach analysis, and malware analysis."/>
          <p:cNvSpPr/>
          <p:nvPr/>
        </p:nvSpPr>
        <p:spPr>
          <a:xfrm>
            <a:off x="18427824" y="7408401"/>
            <a:ext cx="5785461" cy="2165087"/>
          </a:xfrm>
          <a:prstGeom prst="roundRect">
            <a:avLst>
              <a:gd name="adj" fmla="val 5365"/>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Dive into the realm of Incident Response and Forensics - analyze systems after an attack, gather evidence, and track down cybercriminals. Think network intrusion investigations, data breach analysis, and malware analysis.</a:t>
            </a:r>
          </a:p>
        </p:txBody>
      </p:sp>
      <p:sp>
        <p:nvSpPr>
          <p:cNvPr id="486" name="Explore Cybersecurity for Critical Infrastructure - assess vulnerabilities in power grids, transportation systems, &amp; other critical systems, develop secure protocols and incident response plans, and safeguard national security. Think securing energy grid"/>
          <p:cNvSpPr/>
          <p:nvPr/>
        </p:nvSpPr>
        <p:spPr>
          <a:xfrm>
            <a:off x="18427824" y="9754813"/>
            <a:ext cx="5785461" cy="2596758"/>
          </a:xfrm>
          <a:prstGeom prst="roundRect">
            <a:avLst>
              <a:gd name="adj" fmla="val 4473"/>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900">
                <a:solidFill>
                  <a:srgbClr val="FFFFFF"/>
                </a:solidFill>
                <a:latin typeface="Helvetica Neue Medium"/>
                <a:ea typeface="Helvetica Neue Medium"/>
                <a:cs typeface="Helvetica Neue Medium"/>
                <a:sym typeface="Helvetica Neue Medium"/>
              </a:defRPr>
            </a:lvl1pPr>
          </a:lstStyle>
          <a:p>
            <a:pPr/>
            <a:r>
              <a:t>Explore Cybersecurity for Critical Infrastructure - assess vulnerabilities in power grids, transportation systems, &amp; other critical systems, develop secure protocols and incident response plans, and safeguard national security. Think securing energy grids, protecting industrial control systems, &amp; defending against targeted attacks on vital infrastructure.</a:t>
            </a:r>
          </a:p>
        </p:txBody>
      </p:sp>
      <p:sp>
        <p:nvSpPr>
          <p:cNvPr id="487" name="Line"/>
          <p:cNvSpPr/>
          <p:nvPr/>
        </p:nvSpPr>
        <p:spPr>
          <a:xfrm flipH="1">
            <a:off x="2417308" y="2518130"/>
            <a:ext cx="1" cy="1079816"/>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88" name="Line"/>
          <p:cNvSpPr/>
          <p:nvPr/>
        </p:nvSpPr>
        <p:spPr>
          <a:xfrm>
            <a:off x="5071067" y="157583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89" name="Line"/>
          <p:cNvSpPr/>
          <p:nvPr/>
        </p:nvSpPr>
        <p:spPr>
          <a:xfrm>
            <a:off x="5071067" y="4275944"/>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90" name="Line"/>
          <p:cNvSpPr/>
          <p:nvPr/>
        </p:nvSpPr>
        <p:spPr>
          <a:xfrm>
            <a:off x="5071067" y="7140891"/>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91" name="Line"/>
          <p:cNvSpPr/>
          <p:nvPr/>
        </p:nvSpPr>
        <p:spPr>
          <a:xfrm>
            <a:off x="5071067" y="10208253"/>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92" name="Line"/>
          <p:cNvSpPr/>
          <p:nvPr/>
        </p:nvSpPr>
        <p:spPr>
          <a:xfrm flipH="1">
            <a:off x="2417308" y="5302812"/>
            <a:ext cx="1" cy="1079817"/>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93" name="Line"/>
          <p:cNvSpPr/>
          <p:nvPr/>
        </p:nvSpPr>
        <p:spPr>
          <a:xfrm flipH="1">
            <a:off x="2417308" y="8083183"/>
            <a:ext cx="1" cy="1079817"/>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94" name="Line"/>
          <p:cNvSpPr/>
          <p:nvPr/>
        </p:nvSpPr>
        <p:spPr>
          <a:xfrm>
            <a:off x="14438232" y="3810597"/>
            <a:ext cx="1" cy="1079816"/>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495" name="Line"/>
          <p:cNvSpPr/>
          <p:nvPr/>
        </p:nvSpPr>
        <p:spPr>
          <a:xfrm>
            <a:off x="17091992" y="2868303"/>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96" name="Line"/>
          <p:cNvSpPr/>
          <p:nvPr/>
        </p:nvSpPr>
        <p:spPr>
          <a:xfrm>
            <a:off x="17091992" y="5568410"/>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97" name="Line"/>
          <p:cNvSpPr/>
          <p:nvPr/>
        </p:nvSpPr>
        <p:spPr>
          <a:xfrm>
            <a:off x="17091992" y="843335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98" name="Line"/>
          <p:cNvSpPr/>
          <p:nvPr/>
        </p:nvSpPr>
        <p:spPr>
          <a:xfrm>
            <a:off x="17091992" y="11500719"/>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499" name="Line"/>
          <p:cNvSpPr/>
          <p:nvPr/>
        </p:nvSpPr>
        <p:spPr>
          <a:xfrm>
            <a:off x="14438232" y="6595279"/>
            <a:ext cx="1" cy="1079816"/>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500" name="Line"/>
          <p:cNvSpPr/>
          <p:nvPr/>
        </p:nvSpPr>
        <p:spPr>
          <a:xfrm>
            <a:off x="14438232" y="9375650"/>
            <a:ext cx="1" cy="1079816"/>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501" name="Line"/>
          <p:cNvSpPr/>
          <p:nvPr/>
        </p:nvSpPr>
        <p:spPr>
          <a:xfrm flipH="1">
            <a:off x="2417308" y="10863555"/>
            <a:ext cx="1" cy="1079816"/>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502" name="Line"/>
          <p:cNvSpPr/>
          <p:nvPr/>
        </p:nvSpPr>
        <p:spPr>
          <a:xfrm>
            <a:off x="2420879" y="11978037"/>
            <a:ext cx="10239260"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503" name="Question &amp; response text has been edited by an LLM."/>
          <p:cNvSpPr txBox="1"/>
          <p:nvPr/>
        </p:nvSpPr>
        <p:spPr>
          <a:xfrm>
            <a:off x="19301893" y="13381756"/>
            <a:ext cx="3521660" cy="28768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200">
                <a:latin typeface="Helvetica Neue Thin"/>
                <a:ea typeface="Helvetica Neue Thin"/>
                <a:cs typeface="Helvetica Neue Thin"/>
                <a:sym typeface="Helvetica Neue Thin"/>
              </a:defRPr>
            </a:lvl1pPr>
          </a:lstStyle>
          <a:p>
            <a:pPr/>
            <a:r>
              <a:t>Question &amp; response text has been edited by an LLM.</a:t>
            </a:r>
          </a:p>
        </p:txBody>
      </p:sp>
      <p:sp>
        <p:nvSpPr>
          <p:cNvPr id="504" name="Instructions: Beginning at the top, answer the questions (honestly!) to discover which research topics &amp; problems might be of interest within your field. Circle the blue boxes that correspond with a good match to your answers, and cross out any that are "/>
          <p:cNvSpPr txBox="1"/>
          <p:nvPr/>
        </p:nvSpPr>
        <p:spPr>
          <a:xfrm>
            <a:off x="541527" y="12412641"/>
            <a:ext cx="23300946" cy="761174"/>
          </a:xfrm>
          <a:prstGeom prst="rect">
            <a:avLst/>
          </a:prstGeom>
          <a:ln w="127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500"/>
              </a:spcBef>
              <a:defRPr sz="2200"/>
            </a:pPr>
            <a:r>
              <a:rPr u="sng"/>
              <a:t>Instructions</a:t>
            </a:r>
            <a:r>
              <a:t>: Beginning at the top, answer the questions (honestly!) to discover which research topics &amp; problems might be of interest within your field. </a:t>
            </a:r>
            <a:r>
              <a:rPr b="1" u="sng"/>
              <a:t>Circle</a:t>
            </a:r>
            <a:r>
              <a:t> the blue boxes that correspond with a good match to your answers, and </a:t>
            </a:r>
            <a:r>
              <a:rPr b="1" u="sng"/>
              <a:t>cross out</a:t>
            </a:r>
            <a:r>
              <a:t> any that are not of interest. Leave the rest unmarked.</a:t>
            </a:r>
          </a:p>
        </p:txBody>
      </p:sp>
      <p:sp>
        <p:nvSpPr>
          <p:cNvPr id="505" name="No"/>
          <p:cNvSpPr txBox="1"/>
          <p:nvPr/>
        </p:nvSpPr>
        <p:spPr>
          <a:xfrm>
            <a:off x="14512267" y="1308755"/>
            <a:ext cx="503963" cy="4487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506" name="Line"/>
          <p:cNvSpPr/>
          <p:nvPr/>
        </p:nvSpPr>
        <p:spPr>
          <a:xfrm>
            <a:off x="14438232" y="609676"/>
            <a:ext cx="1" cy="1494649"/>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507" name="Flip to back page!"/>
          <p:cNvSpPr txBox="1"/>
          <p:nvPr/>
        </p:nvSpPr>
        <p:spPr>
          <a:xfrm>
            <a:off x="14296164" y="54889"/>
            <a:ext cx="2435328" cy="44902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2300">
                <a:solidFill>
                  <a:srgbClr val="C25D06"/>
                </a:solidFill>
              </a:defRPr>
            </a:lvl1pPr>
          </a:lstStyle>
          <a:p>
            <a:pPr/>
            <a:r>
              <a:t>Flip to back page!</a:t>
            </a:r>
          </a:p>
        </p:txBody>
      </p:sp>
      <p:sp>
        <p:nvSpPr>
          <p:cNvPr id="508" name="Page 1/2"/>
          <p:cNvSpPr txBox="1"/>
          <p:nvPr/>
        </p:nvSpPr>
        <p:spPr>
          <a:xfrm>
            <a:off x="22101581" y="765228"/>
            <a:ext cx="825678" cy="29982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400">
                <a:solidFill>
                  <a:srgbClr val="C25D06"/>
                </a:solidFill>
              </a:defRPr>
            </a:lvl1pPr>
          </a:lstStyle>
          <a:p>
            <a:pPr/>
            <a:r>
              <a:t>Page 1/2</a:t>
            </a:r>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11" name="Can you imagine hacking for good and protecting others from cyberattacks?"/>
          <p:cNvSpPr/>
          <p:nvPr/>
        </p:nvSpPr>
        <p:spPr>
          <a:xfrm>
            <a:off x="603311" y="791280"/>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Can you imagine hacking for good and protecting others from cyberattacks?</a:t>
            </a:r>
          </a:p>
        </p:txBody>
      </p:sp>
      <p:sp>
        <p:nvSpPr>
          <p:cNvPr id="512" name="Activity 2: Identifying Research Problems"/>
          <p:cNvSpPr txBox="1"/>
          <p:nvPr/>
        </p:nvSpPr>
        <p:spPr>
          <a:xfrm>
            <a:off x="6451" y="-825"/>
            <a:ext cx="7549516" cy="5604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000"/>
            </a:lvl1pPr>
          </a:lstStyle>
          <a:p>
            <a:pPr/>
            <a:r>
              <a:t>Activity 2: Identifying Research Problems</a:t>
            </a:r>
          </a:p>
        </p:txBody>
      </p:sp>
      <p:sp>
        <p:nvSpPr>
          <p:cNvPr id="513" name="No"/>
          <p:cNvSpPr txBox="1"/>
          <p:nvPr/>
        </p:nvSpPr>
        <p:spPr>
          <a:xfrm>
            <a:off x="2473911" y="2824694"/>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514" name="Yes"/>
          <p:cNvSpPr txBox="1"/>
          <p:nvPr/>
        </p:nvSpPr>
        <p:spPr>
          <a:xfrm>
            <a:off x="5192938" y="1584117"/>
            <a:ext cx="590424"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a:t>
            </a:r>
          </a:p>
        </p:txBody>
      </p:sp>
      <p:sp>
        <p:nvSpPr>
          <p:cNvPr id="515" name="Does the human element of cybersecurity and social engineering fascinate you?"/>
          <p:cNvSpPr/>
          <p:nvPr/>
        </p:nvSpPr>
        <p:spPr>
          <a:xfrm>
            <a:off x="603311" y="3654791"/>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Does the human element of cybersecurity and social engineering fascinate you?</a:t>
            </a:r>
          </a:p>
        </p:txBody>
      </p:sp>
      <p:sp>
        <p:nvSpPr>
          <p:cNvPr id="516" name="Yes"/>
          <p:cNvSpPr txBox="1"/>
          <p:nvPr/>
        </p:nvSpPr>
        <p:spPr>
          <a:xfrm>
            <a:off x="5251098" y="4214984"/>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517" name="No"/>
          <p:cNvSpPr txBox="1"/>
          <p:nvPr/>
        </p:nvSpPr>
        <p:spPr>
          <a:xfrm>
            <a:off x="2557743" y="5692515"/>
            <a:ext cx="503963" cy="4487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518" name="Explore the field of Offensive Security and Penetration Testing - ethically test systems for vulnerabilities, identify weaknesses, and recommend security improvements. Think penetration testing, vulnerability research, and red teaming."/>
          <p:cNvSpPr/>
          <p:nvPr/>
        </p:nvSpPr>
        <p:spPr>
          <a:xfrm>
            <a:off x="6389467" y="819532"/>
            <a:ext cx="5785461" cy="2412702"/>
          </a:xfrm>
          <a:prstGeom prst="roundRect">
            <a:avLst>
              <a:gd name="adj" fmla="val 4814"/>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i="1" sz="2000">
                <a:solidFill>
                  <a:srgbClr val="FFFFFF"/>
                </a:solidFill>
              </a:defRPr>
            </a:lvl1pPr>
          </a:lstStyle>
          <a:p>
            <a:pPr/>
            <a:r>
              <a:t>Explore the field of Offensive Security and Penetration Testing - ethically test systems for vulnerabilities, identify weaknesses, and recommend security improvements. Think penetration testing, vulnerability research, and red teaming.</a:t>
            </a:r>
          </a:p>
        </p:txBody>
      </p:sp>
      <p:sp>
        <p:nvSpPr>
          <p:cNvPr id="519" name="Discover the world of Social Engineering and User Security - understand how attackers manipulate people, educate users about cyber threats, and implement security awareness programs. Think phishing awareness training, social engineering research, and des"/>
          <p:cNvSpPr/>
          <p:nvPr/>
        </p:nvSpPr>
        <p:spPr>
          <a:xfrm>
            <a:off x="6389467" y="3683043"/>
            <a:ext cx="5785461" cy="2507259"/>
          </a:xfrm>
          <a:prstGeom prst="roundRect">
            <a:avLst>
              <a:gd name="adj" fmla="val 4633"/>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Discover the world of Social Engineering and User Security - understand how attackers manipulate people, educate users about cyber threats, and implement security awareness programs. Think phishing awareness training, social engineering research, and designing secure human-computer interaction.</a:t>
            </a:r>
          </a:p>
        </p:txBody>
      </p:sp>
      <p:sp>
        <p:nvSpPr>
          <p:cNvPr id="520" name="Congratulations! You've narrowed down your interests in cybersecurity.…"/>
          <p:cNvSpPr/>
          <p:nvPr/>
        </p:nvSpPr>
        <p:spPr>
          <a:xfrm>
            <a:off x="485723" y="6659252"/>
            <a:ext cx="8905834" cy="2798333"/>
          </a:xfrm>
          <a:prstGeom prst="roundRect">
            <a:avLst>
              <a:gd name="adj" fmla="val 7953"/>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r>
              <a:t>Congratulations! You've narrowed down your interests in cybersecurity. </a:t>
            </a:r>
          </a:p>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p>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r>
              <a:t>Remember, cybersecurity is constantly evolving! </a:t>
            </a:r>
          </a:p>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r>
              <a:t>Explore emerging areas like Blockchain for Secure Transactions, Zero-Trust Security Models, or Cybersecurity for the Metaverse.</a:t>
            </a:r>
          </a:p>
        </p:txBody>
      </p:sp>
      <p:sp>
        <p:nvSpPr>
          <p:cNvPr id="521" name="Line"/>
          <p:cNvSpPr/>
          <p:nvPr/>
        </p:nvSpPr>
        <p:spPr>
          <a:xfrm flipH="1">
            <a:off x="2417308" y="2518130"/>
            <a:ext cx="1" cy="1079816"/>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522" name="Line"/>
          <p:cNvSpPr/>
          <p:nvPr/>
        </p:nvSpPr>
        <p:spPr>
          <a:xfrm>
            <a:off x="5071067" y="157583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523" name="Line"/>
          <p:cNvSpPr/>
          <p:nvPr/>
        </p:nvSpPr>
        <p:spPr>
          <a:xfrm>
            <a:off x="5071067" y="4275944"/>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524" name="Line"/>
          <p:cNvSpPr/>
          <p:nvPr/>
        </p:nvSpPr>
        <p:spPr>
          <a:xfrm flipH="1">
            <a:off x="2417308" y="5353612"/>
            <a:ext cx="1" cy="1246095"/>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525" name="Question &amp; response text has been edited by an LLM."/>
          <p:cNvSpPr txBox="1"/>
          <p:nvPr/>
        </p:nvSpPr>
        <p:spPr>
          <a:xfrm>
            <a:off x="19301893" y="13381756"/>
            <a:ext cx="3521660" cy="28768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200">
                <a:latin typeface="Helvetica Neue Thin"/>
                <a:ea typeface="Helvetica Neue Thin"/>
                <a:cs typeface="Helvetica Neue Thin"/>
                <a:sym typeface="Helvetica Neue Thin"/>
              </a:defRPr>
            </a:lvl1pPr>
          </a:lstStyle>
          <a:p>
            <a:pPr/>
            <a:r>
              <a:t>Question &amp; response text has been edited by an LLM.</a:t>
            </a:r>
          </a:p>
        </p:txBody>
      </p:sp>
      <p:sp>
        <p:nvSpPr>
          <p:cNvPr id="526" name="Instructions: Beginning at the top, answer the questions (honestly!) to discover which research topics &amp; problems might be of interest within your field. Circle the blue boxes that correspond with a good match to your answers, and cross out any that are "/>
          <p:cNvSpPr txBox="1"/>
          <p:nvPr/>
        </p:nvSpPr>
        <p:spPr>
          <a:xfrm>
            <a:off x="541527" y="12412641"/>
            <a:ext cx="23300946" cy="761174"/>
          </a:xfrm>
          <a:prstGeom prst="rect">
            <a:avLst/>
          </a:prstGeom>
          <a:ln w="127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500"/>
              </a:spcBef>
              <a:defRPr sz="2200"/>
            </a:pPr>
            <a:r>
              <a:rPr u="sng"/>
              <a:t>Instructions</a:t>
            </a:r>
            <a:r>
              <a:t>: Beginning at the top, answer the questions (honestly!) to discover which research topics &amp; problems might be of interest within your field. </a:t>
            </a:r>
            <a:r>
              <a:rPr b="1" u="sng"/>
              <a:t>Circle</a:t>
            </a:r>
            <a:r>
              <a:t> the blue boxes that correspond with a good match to your answers, and </a:t>
            </a:r>
            <a:r>
              <a:rPr b="1" u="sng"/>
              <a:t>cross out</a:t>
            </a:r>
            <a:r>
              <a:t> any that are not of interest. Leave the rest unmarked.</a:t>
            </a:r>
          </a:p>
        </p:txBody>
      </p:sp>
      <p:sp>
        <p:nvSpPr>
          <p:cNvPr id="527" name="Cybersecurity"/>
          <p:cNvSpPr txBox="1"/>
          <p:nvPr/>
        </p:nvSpPr>
        <p:spPr>
          <a:xfrm>
            <a:off x="20441542" y="31948"/>
            <a:ext cx="3884677" cy="80843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Cybersecurity</a:t>
            </a:r>
          </a:p>
        </p:txBody>
      </p:sp>
      <p:sp>
        <p:nvSpPr>
          <p:cNvPr id="528" name="Page 2/2"/>
          <p:cNvSpPr txBox="1"/>
          <p:nvPr/>
        </p:nvSpPr>
        <p:spPr>
          <a:xfrm>
            <a:off x="22101581" y="765228"/>
            <a:ext cx="825678" cy="29982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400">
                <a:solidFill>
                  <a:srgbClr val="C25D06"/>
                </a:solidFill>
              </a:defRPr>
            </a:lvl1pPr>
          </a:lstStyle>
          <a:p>
            <a:pPr/>
            <a:r>
              <a:t>Page 2/2</a:t>
            </a:r>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31" name="Systems"/>
          <p:cNvSpPr txBox="1"/>
          <p:nvPr/>
        </p:nvSpPr>
        <p:spPr>
          <a:xfrm>
            <a:off x="20500699" y="65343"/>
            <a:ext cx="2463089" cy="8084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Systems</a:t>
            </a:r>
          </a:p>
        </p:txBody>
      </p:sp>
      <p:sp>
        <p:nvSpPr>
          <p:cNvPr id="532" name="Are you fascinated by the complex machinery that underlies the digital world? Do you want to build, optimize, and understand how systems work together?"/>
          <p:cNvSpPr/>
          <p:nvPr/>
        </p:nvSpPr>
        <p:spPr>
          <a:xfrm>
            <a:off x="603311" y="791280"/>
            <a:ext cx="4412827" cy="1801759"/>
          </a:xfrm>
          <a:prstGeom prst="roundRect">
            <a:avLst>
              <a:gd name="adj" fmla="val 956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Are you fascinated by the complex machinery that underlies the digital world? Do you want to build, optimize, and understand how systems work together?</a:t>
            </a:r>
          </a:p>
        </p:txBody>
      </p:sp>
      <p:sp>
        <p:nvSpPr>
          <p:cNvPr id="533" name="Activity 2: Identifying Research Problems"/>
          <p:cNvSpPr txBox="1"/>
          <p:nvPr/>
        </p:nvSpPr>
        <p:spPr>
          <a:xfrm>
            <a:off x="6451" y="-825"/>
            <a:ext cx="7549516" cy="5604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000"/>
            </a:lvl1pPr>
          </a:lstStyle>
          <a:p>
            <a:pPr/>
            <a:r>
              <a:t>Activity 2: Identifying Research Problems</a:t>
            </a:r>
          </a:p>
        </p:txBody>
      </p:sp>
      <p:sp>
        <p:nvSpPr>
          <p:cNvPr id="534" name="Yes"/>
          <p:cNvSpPr txBox="1"/>
          <p:nvPr/>
        </p:nvSpPr>
        <p:spPr>
          <a:xfrm>
            <a:off x="2473911" y="2824694"/>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535" name="No"/>
          <p:cNvSpPr txBox="1"/>
          <p:nvPr/>
        </p:nvSpPr>
        <p:spPr>
          <a:xfrm>
            <a:off x="5192938" y="1584117"/>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536" name="Does the cutting-edge potential of quantum computing in revolutionizing systems design intrigue you?"/>
          <p:cNvSpPr/>
          <p:nvPr/>
        </p:nvSpPr>
        <p:spPr>
          <a:xfrm>
            <a:off x="603311" y="3654791"/>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Does the cutting-edge potential of quantum computing in revolutionizing systems design intrigue you?</a:t>
            </a:r>
          </a:p>
        </p:txBody>
      </p:sp>
      <p:sp>
        <p:nvSpPr>
          <p:cNvPr id="537" name="Yes"/>
          <p:cNvSpPr txBox="1"/>
          <p:nvPr/>
        </p:nvSpPr>
        <p:spPr>
          <a:xfrm>
            <a:off x="5251098" y="4214984"/>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538" name="No"/>
          <p:cNvSpPr txBox="1"/>
          <p:nvPr/>
        </p:nvSpPr>
        <p:spPr>
          <a:xfrm>
            <a:off x="2557743" y="5692515"/>
            <a:ext cx="503963" cy="4487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539" name="Are you captivated by the decentralized world of edge computing and its potential to bring intelligence closer to the data?"/>
          <p:cNvSpPr/>
          <p:nvPr/>
        </p:nvSpPr>
        <p:spPr>
          <a:xfrm>
            <a:off x="603311" y="6356334"/>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Are you captivated by the decentralized world of edge computing and its potential to bring intelligence closer to the data?</a:t>
            </a:r>
          </a:p>
        </p:txBody>
      </p:sp>
      <p:sp>
        <p:nvSpPr>
          <p:cNvPr id="540" name="No"/>
          <p:cNvSpPr txBox="1"/>
          <p:nvPr/>
        </p:nvSpPr>
        <p:spPr>
          <a:xfrm>
            <a:off x="2473911" y="8389747"/>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541" name="Does the transparency and security offered by blockchain technology excite you in the context of system design?"/>
          <p:cNvSpPr/>
          <p:nvPr/>
        </p:nvSpPr>
        <p:spPr>
          <a:xfrm>
            <a:off x="603311" y="9219844"/>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Does the transparency and security offered by blockchain technology excite you in the context of system design?</a:t>
            </a:r>
          </a:p>
        </p:txBody>
      </p:sp>
      <p:sp>
        <p:nvSpPr>
          <p:cNvPr id="542" name="No"/>
          <p:cNvSpPr txBox="1"/>
          <p:nvPr/>
        </p:nvSpPr>
        <p:spPr>
          <a:xfrm>
            <a:off x="2557744" y="11257569"/>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543" name="Yes"/>
          <p:cNvSpPr txBox="1"/>
          <p:nvPr/>
        </p:nvSpPr>
        <p:spPr>
          <a:xfrm>
            <a:off x="5251098" y="6648176"/>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544" name="Yes"/>
          <p:cNvSpPr txBox="1"/>
          <p:nvPr/>
        </p:nvSpPr>
        <p:spPr>
          <a:xfrm>
            <a:off x="5251098" y="9780038"/>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545" name="Perhaps another field within CS?"/>
          <p:cNvSpPr/>
          <p:nvPr/>
        </p:nvSpPr>
        <p:spPr>
          <a:xfrm>
            <a:off x="6389467" y="819532"/>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i="1" sz="2000">
                <a:solidFill>
                  <a:srgbClr val="FFFFFF"/>
                </a:solidFill>
              </a:defRPr>
            </a:lvl1pPr>
          </a:lstStyle>
          <a:p>
            <a:pPr/>
            <a:r>
              <a:t>Perhaps another field within CS?</a:t>
            </a:r>
          </a:p>
        </p:txBody>
      </p:sp>
      <p:sp>
        <p:nvSpPr>
          <p:cNvPr id="546" name="Dive into the realm of Quantum Computing for Systems - explore novel algorithms and architectures enabled by quantum principles, optimize systems for quantum hardware, and design future-proof solutions. Think quantum cryptography, quantum simulation for "/>
          <p:cNvSpPr/>
          <p:nvPr/>
        </p:nvSpPr>
        <p:spPr>
          <a:xfrm>
            <a:off x="6389467" y="2935675"/>
            <a:ext cx="5785461" cy="2680927"/>
          </a:xfrm>
          <a:prstGeom prst="roundRect">
            <a:avLst>
              <a:gd name="adj" fmla="val 4333"/>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Dive into the realm of Quantum Computing for Systems - explore novel algorithms and architectures enabled by quantum principles, optimize systems for quantum hardware, and design future-proof solutions. Think quantum cryptography, quantum simulation for systems optimization, and fault-tolerant quantum systems.</a:t>
            </a:r>
          </a:p>
        </p:txBody>
      </p:sp>
      <p:sp>
        <p:nvSpPr>
          <p:cNvPr id="547" name="Explore the frontier of Edge Computing for the Internet of Things - design systems that process data at the edge of networks, optimize resource usage on resource-constrained devices, and build secure and responsive IoT ecosystems. Think real-time data pr"/>
          <p:cNvSpPr/>
          <p:nvPr/>
        </p:nvSpPr>
        <p:spPr>
          <a:xfrm>
            <a:off x="6389467" y="5813206"/>
            <a:ext cx="5785461" cy="3026951"/>
          </a:xfrm>
          <a:prstGeom prst="roundRect">
            <a:avLst>
              <a:gd name="adj" fmla="val 3837"/>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Explore the frontier of Edge Computing for the Internet of Things - design systems that process data at the edge of networks, optimize resource usage on resource-constrained devices, and build secure and responsive IoT ecosystems. Think real-time data processing for wearables, edge analytics for smart homes, and decentralized control in distributed sensor networks.</a:t>
            </a:r>
          </a:p>
        </p:txBody>
      </p:sp>
      <p:sp>
        <p:nvSpPr>
          <p:cNvPr id="548" name="Embark on the path of Blockchain for Distributed Ledger Technology - build systems that leverage blockchain for secure data storage and traceability, design reliable consensus mechanisms for distributed systems, and explore applications in areas like sup"/>
          <p:cNvSpPr/>
          <p:nvPr/>
        </p:nvSpPr>
        <p:spPr>
          <a:xfrm>
            <a:off x="6389467" y="9033353"/>
            <a:ext cx="5785461" cy="2806772"/>
          </a:xfrm>
          <a:prstGeom prst="roundRect">
            <a:avLst>
              <a:gd name="adj" fmla="val 4138"/>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Embark on the path of Blockchain for Distributed Ledger Technology - build systems that leverage blockchain for secure data storage and traceability, design reliable consensus mechanisms for distributed systems, and explore applications in areas like supply chain management and secure identity systems. Think tamper-proof audit logs for systems, decentralized energy grids with blockchain, and secure voting systems.</a:t>
            </a:r>
          </a:p>
        </p:txBody>
      </p:sp>
      <p:sp>
        <p:nvSpPr>
          <p:cNvPr id="549" name="No"/>
          <p:cNvSpPr txBox="1"/>
          <p:nvPr/>
        </p:nvSpPr>
        <p:spPr>
          <a:xfrm>
            <a:off x="14512267" y="1948543"/>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550" name="Are you intrigued by the invisible forces shaping distributed systems like the internet?"/>
          <p:cNvSpPr/>
          <p:nvPr/>
        </p:nvSpPr>
        <p:spPr>
          <a:xfrm>
            <a:off x="12641668" y="2778640"/>
            <a:ext cx="4412827" cy="1656355"/>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Are you intrigued by the invisible forces shaping distributed systems like the internet?</a:t>
            </a:r>
          </a:p>
        </p:txBody>
      </p:sp>
      <p:sp>
        <p:nvSpPr>
          <p:cNvPr id="551" name="Yes"/>
          <p:cNvSpPr txBox="1"/>
          <p:nvPr/>
        </p:nvSpPr>
        <p:spPr>
          <a:xfrm>
            <a:off x="17289456" y="3338833"/>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552" name="No"/>
          <p:cNvSpPr txBox="1"/>
          <p:nvPr/>
        </p:nvSpPr>
        <p:spPr>
          <a:xfrm>
            <a:off x="14596101" y="5756164"/>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553" name="Does the intricacy of operating systems and managing processes fascinate you?"/>
          <p:cNvSpPr/>
          <p:nvPr/>
        </p:nvSpPr>
        <p:spPr>
          <a:xfrm>
            <a:off x="12641668" y="6419983"/>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Does the intricacy of operating systems and managing processes fascinate you?</a:t>
            </a:r>
          </a:p>
        </p:txBody>
      </p:sp>
      <p:sp>
        <p:nvSpPr>
          <p:cNvPr id="554" name="No"/>
          <p:cNvSpPr txBox="1"/>
          <p:nvPr/>
        </p:nvSpPr>
        <p:spPr>
          <a:xfrm>
            <a:off x="14512267" y="9659896"/>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555" name="Can you imagine bridging the gap between the physical and digital worlds through cyber-physical systems?"/>
          <p:cNvSpPr/>
          <p:nvPr/>
        </p:nvSpPr>
        <p:spPr>
          <a:xfrm>
            <a:off x="12641668" y="10489993"/>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Can you imagine bridging the gap between the physical and digital worlds through cyber-physical systems?</a:t>
            </a:r>
          </a:p>
        </p:txBody>
      </p:sp>
      <p:sp>
        <p:nvSpPr>
          <p:cNvPr id="556" name="Yes"/>
          <p:cNvSpPr txBox="1"/>
          <p:nvPr/>
        </p:nvSpPr>
        <p:spPr>
          <a:xfrm>
            <a:off x="17289456" y="6711825"/>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557" name="Yes"/>
          <p:cNvSpPr txBox="1"/>
          <p:nvPr/>
        </p:nvSpPr>
        <p:spPr>
          <a:xfrm>
            <a:off x="17289456" y="11050187"/>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558" name="Explore the world of Distributed Systems and Networks - understand how systems communicate and work together across networks, design fault-tolerant architectures, and optimize distributed algorithms. Think cloud computing, microservices, and peer-to-peer"/>
          <p:cNvSpPr/>
          <p:nvPr/>
        </p:nvSpPr>
        <p:spPr>
          <a:xfrm>
            <a:off x="18427824" y="2806892"/>
            <a:ext cx="5785461" cy="2492701"/>
          </a:xfrm>
          <a:prstGeom prst="roundRect">
            <a:avLst>
              <a:gd name="adj" fmla="val 4660"/>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Explore the world of Distributed Systems and Networks - understand how systems communicate and work together across networks, design fault-tolerant architectures, and optimize distributed algorithms. Think cloud computing, microservices, and peer-to-peer networks.</a:t>
            </a:r>
          </a:p>
        </p:txBody>
      </p:sp>
      <p:sp>
        <p:nvSpPr>
          <p:cNvPr id="559" name="Dive into the realm of Operating Systems and Systems Programming - understand the core principles of operating systems, write device drivers, and optimize system performance. Think kernel development, process management, and memory allocation."/>
          <p:cNvSpPr/>
          <p:nvPr/>
        </p:nvSpPr>
        <p:spPr>
          <a:xfrm>
            <a:off x="18427824" y="6448235"/>
            <a:ext cx="5785461" cy="2129077"/>
          </a:xfrm>
          <a:prstGeom prst="roundRect">
            <a:avLst>
              <a:gd name="adj" fmla="val 5456"/>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Dive into the realm of Operating Systems and Systems Programming - understand the core principles of operating systems, write device drivers, and optimize system performance. Think kernel development, process management, and memory allocation.</a:t>
            </a:r>
          </a:p>
        </p:txBody>
      </p:sp>
      <p:sp>
        <p:nvSpPr>
          <p:cNvPr id="560" name="Explore the field of Cyber-Physical Systems for Smart Infrastructure - design systems that integrate computing and communication with physical components, develop control algorithms for complex systems like smart grids and autonomous vehicles, and ensure"/>
          <p:cNvSpPr/>
          <p:nvPr/>
        </p:nvSpPr>
        <p:spPr>
          <a:xfrm>
            <a:off x="18427824" y="9020356"/>
            <a:ext cx="5785461" cy="3301888"/>
          </a:xfrm>
          <a:prstGeom prst="roundRect">
            <a:avLst>
              <a:gd name="adj" fmla="val 3518"/>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900">
                <a:solidFill>
                  <a:srgbClr val="FFFFFF"/>
                </a:solidFill>
                <a:latin typeface="Helvetica Neue Medium"/>
                <a:ea typeface="Helvetica Neue Medium"/>
                <a:cs typeface="Helvetica Neue Medium"/>
                <a:sym typeface="Helvetica Neue Medium"/>
              </a:defRPr>
            </a:lvl1pPr>
          </a:lstStyle>
          <a:p>
            <a:pPr/>
            <a:r>
              <a:t>Explore the field of Cyber-Physical Systems for Smart Infrastructure - design systems that integrate computing and communication with physical components, develop control algorithms for complex systems like smart grids and autonomous vehicles, and ensure reliable and secure operation in critical infrastructure. Think intelligent traffic management systems, predictive maintenance for industrial systems, and secure control systems for power grids.</a:t>
            </a:r>
          </a:p>
        </p:txBody>
      </p:sp>
      <p:sp>
        <p:nvSpPr>
          <p:cNvPr id="561" name="Line"/>
          <p:cNvSpPr/>
          <p:nvPr/>
        </p:nvSpPr>
        <p:spPr>
          <a:xfrm flipH="1">
            <a:off x="2417308" y="2518130"/>
            <a:ext cx="1" cy="1079816"/>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562" name="Line"/>
          <p:cNvSpPr/>
          <p:nvPr/>
        </p:nvSpPr>
        <p:spPr>
          <a:xfrm>
            <a:off x="5071067" y="157583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563" name="Line"/>
          <p:cNvSpPr/>
          <p:nvPr/>
        </p:nvSpPr>
        <p:spPr>
          <a:xfrm>
            <a:off x="5071067" y="4275944"/>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564" name="Line"/>
          <p:cNvSpPr/>
          <p:nvPr/>
        </p:nvSpPr>
        <p:spPr>
          <a:xfrm>
            <a:off x="5071067" y="7140891"/>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565" name="Line"/>
          <p:cNvSpPr/>
          <p:nvPr/>
        </p:nvSpPr>
        <p:spPr>
          <a:xfrm>
            <a:off x="5071067" y="10208253"/>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566" name="Line"/>
          <p:cNvSpPr/>
          <p:nvPr/>
        </p:nvSpPr>
        <p:spPr>
          <a:xfrm flipH="1">
            <a:off x="2417308" y="5302812"/>
            <a:ext cx="1" cy="1079817"/>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567" name="Line"/>
          <p:cNvSpPr/>
          <p:nvPr/>
        </p:nvSpPr>
        <p:spPr>
          <a:xfrm flipH="1">
            <a:off x="2417308" y="8083183"/>
            <a:ext cx="1" cy="1079817"/>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568" name="Line"/>
          <p:cNvSpPr/>
          <p:nvPr/>
        </p:nvSpPr>
        <p:spPr>
          <a:xfrm>
            <a:off x="14438232" y="1664297"/>
            <a:ext cx="1" cy="1079816"/>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569" name="Line"/>
          <p:cNvSpPr/>
          <p:nvPr/>
        </p:nvSpPr>
        <p:spPr>
          <a:xfrm>
            <a:off x="17091992" y="3422110"/>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570" name="Line"/>
          <p:cNvSpPr/>
          <p:nvPr/>
        </p:nvSpPr>
        <p:spPr>
          <a:xfrm>
            <a:off x="17091992" y="722685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571" name="Line"/>
          <p:cNvSpPr/>
          <p:nvPr/>
        </p:nvSpPr>
        <p:spPr>
          <a:xfrm>
            <a:off x="17091992" y="11500719"/>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572" name="Line"/>
          <p:cNvSpPr/>
          <p:nvPr/>
        </p:nvSpPr>
        <p:spPr>
          <a:xfrm>
            <a:off x="14438232" y="4451563"/>
            <a:ext cx="1" cy="2017032"/>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573" name="Line"/>
          <p:cNvSpPr/>
          <p:nvPr/>
        </p:nvSpPr>
        <p:spPr>
          <a:xfrm>
            <a:off x="14438232" y="8092906"/>
            <a:ext cx="1" cy="2362560"/>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574" name="Line"/>
          <p:cNvSpPr/>
          <p:nvPr/>
        </p:nvSpPr>
        <p:spPr>
          <a:xfrm flipH="1">
            <a:off x="2417308" y="10914355"/>
            <a:ext cx="1" cy="1079816"/>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575" name="Line"/>
          <p:cNvSpPr/>
          <p:nvPr/>
        </p:nvSpPr>
        <p:spPr>
          <a:xfrm>
            <a:off x="2420879" y="12028837"/>
            <a:ext cx="10239260"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576" name="Question &amp; response text has been edited by an LLM."/>
          <p:cNvSpPr txBox="1"/>
          <p:nvPr/>
        </p:nvSpPr>
        <p:spPr>
          <a:xfrm>
            <a:off x="19301893" y="13381756"/>
            <a:ext cx="3521660" cy="28768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200">
                <a:latin typeface="Helvetica Neue Thin"/>
                <a:ea typeface="Helvetica Neue Thin"/>
                <a:cs typeface="Helvetica Neue Thin"/>
                <a:sym typeface="Helvetica Neue Thin"/>
              </a:defRPr>
            </a:lvl1pPr>
          </a:lstStyle>
          <a:p>
            <a:pPr/>
            <a:r>
              <a:t>Question &amp; response text has been edited by an LLM.</a:t>
            </a:r>
          </a:p>
        </p:txBody>
      </p:sp>
      <p:sp>
        <p:nvSpPr>
          <p:cNvPr id="577" name="Instructions: Beginning at the top, answer the questions (honestly!) to discover which research topics &amp; problems might be of interest within your field. Circle the blue boxes that correspond with a good match to your answers, and cross out any that are "/>
          <p:cNvSpPr txBox="1"/>
          <p:nvPr/>
        </p:nvSpPr>
        <p:spPr>
          <a:xfrm>
            <a:off x="541527" y="12412641"/>
            <a:ext cx="23300946" cy="761174"/>
          </a:xfrm>
          <a:prstGeom prst="rect">
            <a:avLst/>
          </a:prstGeom>
          <a:ln w="127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500"/>
              </a:spcBef>
              <a:defRPr sz="2200"/>
            </a:pPr>
            <a:r>
              <a:rPr u="sng"/>
              <a:t>Instructions</a:t>
            </a:r>
            <a:r>
              <a:t>: Beginning at the top, answer the questions (honestly!) to discover which research topics &amp; problems might be of interest within your field. </a:t>
            </a:r>
            <a:r>
              <a:rPr b="1" u="sng"/>
              <a:t>Circle</a:t>
            </a:r>
            <a:r>
              <a:t> the blue boxes that correspond with a good match to your answers, and </a:t>
            </a:r>
            <a:r>
              <a:rPr b="1" u="sng"/>
              <a:t>cross out</a:t>
            </a:r>
            <a:r>
              <a:t> any that are not of interest. Leave the rest unmarked.</a:t>
            </a:r>
          </a:p>
        </p:txBody>
      </p:sp>
      <p:sp>
        <p:nvSpPr>
          <p:cNvPr id="578" name="Flip to back page!"/>
          <p:cNvSpPr txBox="1"/>
          <p:nvPr/>
        </p:nvSpPr>
        <p:spPr>
          <a:xfrm>
            <a:off x="13373335" y="1008449"/>
            <a:ext cx="2435328" cy="44902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2300">
                <a:solidFill>
                  <a:srgbClr val="C25D06"/>
                </a:solidFill>
              </a:defRPr>
            </a:lvl1pPr>
          </a:lstStyle>
          <a:p>
            <a:pPr/>
            <a:r>
              <a:t>Flip to back page!</a:t>
            </a:r>
          </a:p>
        </p:txBody>
      </p:sp>
      <p:sp>
        <p:nvSpPr>
          <p:cNvPr id="579" name="Page 1/2"/>
          <p:cNvSpPr txBox="1"/>
          <p:nvPr/>
        </p:nvSpPr>
        <p:spPr>
          <a:xfrm>
            <a:off x="22101581" y="765228"/>
            <a:ext cx="825678" cy="29982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400">
                <a:solidFill>
                  <a:srgbClr val="C25D06"/>
                </a:solidFill>
              </a:defRPr>
            </a:lvl1pPr>
          </a:lstStyle>
          <a:p>
            <a:pPr/>
            <a:r>
              <a:t>Page 1/2</a:t>
            </a: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582" name="Does the challenge of keeping large systems reliable and available excite you?"/>
          <p:cNvSpPr/>
          <p:nvPr/>
        </p:nvSpPr>
        <p:spPr>
          <a:xfrm>
            <a:off x="603311" y="791280"/>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Does the challenge of keeping large systems reliable and available excite you?</a:t>
            </a:r>
          </a:p>
        </p:txBody>
      </p:sp>
      <p:sp>
        <p:nvSpPr>
          <p:cNvPr id="583" name="Activity 2: Identifying Research Problems"/>
          <p:cNvSpPr txBox="1"/>
          <p:nvPr/>
        </p:nvSpPr>
        <p:spPr>
          <a:xfrm>
            <a:off x="6451" y="-825"/>
            <a:ext cx="7549516" cy="5604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000"/>
            </a:lvl1pPr>
          </a:lstStyle>
          <a:p>
            <a:pPr/>
            <a:r>
              <a:t>Activity 2: Identifying Research Problems</a:t>
            </a:r>
          </a:p>
        </p:txBody>
      </p:sp>
      <p:sp>
        <p:nvSpPr>
          <p:cNvPr id="584" name="No"/>
          <p:cNvSpPr txBox="1"/>
          <p:nvPr/>
        </p:nvSpPr>
        <p:spPr>
          <a:xfrm>
            <a:off x="2473911" y="2824694"/>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585" name="Yes"/>
          <p:cNvSpPr txBox="1"/>
          <p:nvPr/>
        </p:nvSpPr>
        <p:spPr>
          <a:xfrm>
            <a:off x="5192938" y="1584117"/>
            <a:ext cx="590424"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a:t>
            </a:r>
          </a:p>
        </p:txBody>
      </p:sp>
      <p:sp>
        <p:nvSpPr>
          <p:cNvPr id="586" name="Can you imagine building the infrastructure that powers the digital world from the ground up?"/>
          <p:cNvSpPr/>
          <p:nvPr/>
        </p:nvSpPr>
        <p:spPr>
          <a:xfrm>
            <a:off x="603311" y="3654791"/>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Can you imagine building the infrastructure that powers the digital world from the ground up?</a:t>
            </a:r>
          </a:p>
        </p:txBody>
      </p:sp>
      <p:sp>
        <p:nvSpPr>
          <p:cNvPr id="587" name="Yes"/>
          <p:cNvSpPr txBox="1"/>
          <p:nvPr/>
        </p:nvSpPr>
        <p:spPr>
          <a:xfrm>
            <a:off x="5251098" y="4214984"/>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588" name="No"/>
          <p:cNvSpPr txBox="1"/>
          <p:nvPr/>
        </p:nvSpPr>
        <p:spPr>
          <a:xfrm>
            <a:off x="2557743" y="5692515"/>
            <a:ext cx="503963" cy="4487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589" name="Does the idea of managing and securing complex IT systems intrigue you?"/>
          <p:cNvSpPr/>
          <p:nvPr/>
        </p:nvSpPr>
        <p:spPr>
          <a:xfrm>
            <a:off x="603311" y="6356334"/>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Does the idea of managing and securing complex IT systems intrigue you?</a:t>
            </a:r>
          </a:p>
        </p:txBody>
      </p:sp>
      <p:sp>
        <p:nvSpPr>
          <p:cNvPr id="590" name="No"/>
          <p:cNvSpPr txBox="1"/>
          <p:nvPr/>
        </p:nvSpPr>
        <p:spPr>
          <a:xfrm>
            <a:off x="2473911" y="8389747"/>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591" name="Yes"/>
          <p:cNvSpPr txBox="1"/>
          <p:nvPr/>
        </p:nvSpPr>
        <p:spPr>
          <a:xfrm>
            <a:off x="5251098" y="6648176"/>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592" name="Embark on the path of Systems Reliability and Performance - analyze system behavior, identify bottlenecks, and design measures to prevent failures and ensure efficient operation. Think failure analysis, performance optimization, and high-availability sys"/>
          <p:cNvSpPr/>
          <p:nvPr/>
        </p:nvSpPr>
        <p:spPr>
          <a:xfrm>
            <a:off x="6389467" y="819532"/>
            <a:ext cx="5785461" cy="2343194"/>
          </a:xfrm>
          <a:prstGeom prst="roundRect">
            <a:avLst>
              <a:gd name="adj" fmla="val 4957"/>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i="1" sz="2000">
                <a:solidFill>
                  <a:srgbClr val="FFFFFF"/>
                </a:solidFill>
              </a:defRPr>
            </a:lvl1pPr>
          </a:lstStyle>
          <a:p>
            <a:pPr/>
            <a:r>
              <a:t>Embark on the path of Systems Reliability and Performance - analyze system behavior, identify bottlenecks, and design measures to prevent failures and ensure efficient operation. Think failure analysis, performance optimization, and high-availability systems.</a:t>
            </a:r>
          </a:p>
        </p:txBody>
      </p:sp>
      <p:sp>
        <p:nvSpPr>
          <p:cNvPr id="593" name="Explore the field of Computer Architecture and Hardware - understand the inner workings of processors, design efficient system architectures, and optimize hardware for specific tasks. Think parallel processing, chip design, and embedded systems."/>
          <p:cNvSpPr/>
          <p:nvPr/>
        </p:nvSpPr>
        <p:spPr>
          <a:xfrm>
            <a:off x="6389467" y="3683043"/>
            <a:ext cx="5785461" cy="2181226"/>
          </a:xfrm>
          <a:prstGeom prst="roundRect">
            <a:avLst>
              <a:gd name="adj" fmla="val 5325"/>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Explore the field of Computer Architecture and Hardware - understand the inner workings of processors, design efficient system architectures, and optimize hardware for specific tasks. Think parallel processing, chip design, and embedded systems.</a:t>
            </a:r>
          </a:p>
        </p:txBody>
      </p:sp>
      <p:sp>
        <p:nvSpPr>
          <p:cNvPr id="594" name="Discover the world of Systems Administration and Security - install and configure systems, manage system accounts and access, and implement security measures to protect against threats. Think network administration, server management, and cybersecurity f"/>
          <p:cNvSpPr/>
          <p:nvPr/>
        </p:nvSpPr>
        <p:spPr>
          <a:xfrm>
            <a:off x="6389467" y="6384586"/>
            <a:ext cx="5785461" cy="2343194"/>
          </a:xfrm>
          <a:prstGeom prst="roundRect">
            <a:avLst>
              <a:gd name="adj" fmla="val 4957"/>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Discover the world of Systems Administration and Security - install and configure systems, manage system accounts and access, and implement security measures to protect against threats. Think network administration, server management, and cybersecurity for systems.</a:t>
            </a:r>
          </a:p>
        </p:txBody>
      </p:sp>
      <p:sp>
        <p:nvSpPr>
          <p:cNvPr id="595" name="Line"/>
          <p:cNvSpPr/>
          <p:nvPr/>
        </p:nvSpPr>
        <p:spPr>
          <a:xfrm flipH="1">
            <a:off x="2417308" y="2518130"/>
            <a:ext cx="1" cy="1079816"/>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596" name="Line"/>
          <p:cNvSpPr/>
          <p:nvPr/>
        </p:nvSpPr>
        <p:spPr>
          <a:xfrm>
            <a:off x="5071067" y="157583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597" name="Line"/>
          <p:cNvSpPr/>
          <p:nvPr/>
        </p:nvSpPr>
        <p:spPr>
          <a:xfrm>
            <a:off x="5071067" y="4275944"/>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598" name="Line"/>
          <p:cNvSpPr/>
          <p:nvPr/>
        </p:nvSpPr>
        <p:spPr>
          <a:xfrm>
            <a:off x="5071067" y="7140891"/>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599" name="Line"/>
          <p:cNvSpPr/>
          <p:nvPr/>
        </p:nvSpPr>
        <p:spPr>
          <a:xfrm flipH="1">
            <a:off x="2417308" y="5302812"/>
            <a:ext cx="1" cy="1079817"/>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600" name="Line"/>
          <p:cNvSpPr/>
          <p:nvPr/>
        </p:nvSpPr>
        <p:spPr>
          <a:xfrm flipH="1">
            <a:off x="2417308" y="8083183"/>
            <a:ext cx="1" cy="1079817"/>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601" name="Question &amp; response text has been edited by an LLM."/>
          <p:cNvSpPr txBox="1"/>
          <p:nvPr/>
        </p:nvSpPr>
        <p:spPr>
          <a:xfrm>
            <a:off x="19301893" y="13381756"/>
            <a:ext cx="3521660" cy="28768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200">
                <a:latin typeface="Helvetica Neue Thin"/>
                <a:ea typeface="Helvetica Neue Thin"/>
                <a:cs typeface="Helvetica Neue Thin"/>
                <a:sym typeface="Helvetica Neue Thin"/>
              </a:defRPr>
            </a:lvl1pPr>
          </a:lstStyle>
          <a:p>
            <a:pPr/>
            <a:r>
              <a:t>Question &amp; response text has been edited by an LLM.</a:t>
            </a:r>
          </a:p>
        </p:txBody>
      </p:sp>
      <p:sp>
        <p:nvSpPr>
          <p:cNvPr id="602" name="Instructions: Beginning at the top, answer the questions (honestly!) to discover which research topics &amp; problems might be of interest within your field. Circle the blue boxes that correspond with a good match to your answers, and cross out any that are "/>
          <p:cNvSpPr txBox="1"/>
          <p:nvPr/>
        </p:nvSpPr>
        <p:spPr>
          <a:xfrm>
            <a:off x="541527" y="12412641"/>
            <a:ext cx="23300946" cy="761174"/>
          </a:xfrm>
          <a:prstGeom prst="rect">
            <a:avLst/>
          </a:prstGeom>
          <a:ln w="127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500"/>
              </a:spcBef>
              <a:defRPr sz="2200"/>
            </a:pPr>
            <a:r>
              <a:rPr u="sng"/>
              <a:t>Instructions</a:t>
            </a:r>
            <a:r>
              <a:t>: Beginning at the top, answer the questions (honestly!) to discover which research topics &amp; problems might be of interest within your field. </a:t>
            </a:r>
            <a:r>
              <a:rPr b="1" u="sng"/>
              <a:t>Circle</a:t>
            </a:r>
            <a:r>
              <a:t> the blue boxes that correspond with a good match to your answers, and </a:t>
            </a:r>
            <a:r>
              <a:rPr b="1" u="sng"/>
              <a:t>cross out</a:t>
            </a:r>
            <a:r>
              <a:t> any that are not of interest. Leave the rest unmarked.</a:t>
            </a:r>
          </a:p>
        </p:txBody>
      </p:sp>
      <p:sp>
        <p:nvSpPr>
          <p:cNvPr id="603" name="Systems"/>
          <p:cNvSpPr txBox="1"/>
          <p:nvPr/>
        </p:nvSpPr>
        <p:spPr>
          <a:xfrm>
            <a:off x="20500699" y="65343"/>
            <a:ext cx="2463089" cy="8084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Systems</a:t>
            </a:r>
          </a:p>
        </p:txBody>
      </p:sp>
      <p:sp>
        <p:nvSpPr>
          <p:cNvPr id="604" name="Page 2/2"/>
          <p:cNvSpPr txBox="1"/>
          <p:nvPr/>
        </p:nvSpPr>
        <p:spPr>
          <a:xfrm>
            <a:off x="22101581" y="765228"/>
            <a:ext cx="825678" cy="29982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400">
                <a:solidFill>
                  <a:srgbClr val="C25D06"/>
                </a:solidFill>
              </a:defRPr>
            </a:lvl1pPr>
          </a:lstStyle>
          <a:p>
            <a:pPr/>
            <a:r>
              <a:t>Page 2/2</a:t>
            </a:r>
          </a:p>
        </p:txBody>
      </p:sp>
      <p:sp>
        <p:nvSpPr>
          <p:cNvPr id="605" name="Congratulations! You've narrowed down your interests in systems.…"/>
          <p:cNvSpPr/>
          <p:nvPr/>
        </p:nvSpPr>
        <p:spPr>
          <a:xfrm>
            <a:off x="529905" y="9215532"/>
            <a:ext cx="9346544" cy="2703006"/>
          </a:xfrm>
          <a:prstGeom prst="roundRect">
            <a:avLst>
              <a:gd name="adj" fmla="val 4297"/>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r>
              <a:t>Congratulations! You've narrowed down your interests in systems.</a:t>
            </a:r>
          </a:p>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r>
              <a:t> </a:t>
            </a:r>
          </a:p>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r>
              <a:t>Remember, systems are everywhere! </a:t>
            </a:r>
          </a:p>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r>
              <a:t>Explore emerging areas like Machine Learning for System Optimization, Software-Defined Networking, or Explainable AI for Complex Systems.</a:t>
            </a:r>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08" name="Algorithms/Quantum"/>
          <p:cNvSpPr txBox="1"/>
          <p:nvPr/>
        </p:nvSpPr>
        <p:spPr>
          <a:xfrm>
            <a:off x="18311936" y="41681"/>
            <a:ext cx="5761026" cy="80843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Algorithms/Quantum</a:t>
            </a:r>
          </a:p>
        </p:txBody>
      </p:sp>
      <p:sp>
        <p:nvSpPr>
          <p:cNvPr id="609" name="Are you fascinated by the computational magic that solves problems? Do you want to design efficient instructions for computers to tackle real-world challenges?"/>
          <p:cNvSpPr/>
          <p:nvPr/>
        </p:nvSpPr>
        <p:spPr>
          <a:xfrm>
            <a:off x="603311" y="791280"/>
            <a:ext cx="4412827" cy="2261409"/>
          </a:xfrm>
          <a:prstGeom prst="roundRect">
            <a:avLst>
              <a:gd name="adj" fmla="val 7623"/>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Are you fascinated by the computational magic that solves problems? Do you want to design efficient instructions for computers to tackle real-world challenges?</a:t>
            </a:r>
          </a:p>
        </p:txBody>
      </p:sp>
      <p:sp>
        <p:nvSpPr>
          <p:cNvPr id="610" name="Activity 2: Identifying Research Problems"/>
          <p:cNvSpPr txBox="1"/>
          <p:nvPr/>
        </p:nvSpPr>
        <p:spPr>
          <a:xfrm>
            <a:off x="6451" y="-825"/>
            <a:ext cx="7549516" cy="5604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000"/>
            </a:lvl1pPr>
          </a:lstStyle>
          <a:p>
            <a:pPr/>
            <a:r>
              <a:t>Activity 2: Identifying Research Problems</a:t>
            </a:r>
          </a:p>
        </p:txBody>
      </p:sp>
      <p:sp>
        <p:nvSpPr>
          <p:cNvPr id="611" name="Yes"/>
          <p:cNvSpPr txBox="1"/>
          <p:nvPr/>
        </p:nvSpPr>
        <p:spPr>
          <a:xfrm>
            <a:off x="2473911" y="3204653"/>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612" name="No"/>
          <p:cNvSpPr txBox="1"/>
          <p:nvPr/>
        </p:nvSpPr>
        <p:spPr>
          <a:xfrm>
            <a:off x="5192938" y="1584117"/>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613" name="Does the thrill of finding the fastest or most efficient solution motivate you?"/>
          <p:cNvSpPr/>
          <p:nvPr/>
        </p:nvSpPr>
        <p:spPr>
          <a:xfrm>
            <a:off x="603311" y="4518391"/>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Does the thrill of finding the fastest or most efficient solution motivate you?</a:t>
            </a:r>
          </a:p>
        </p:txBody>
      </p:sp>
      <p:sp>
        <p:nvSpPr>
          <p:cNvPr id="614" name="Yes"/>
          <p:cNvSpPr txBox="1"/>
          <p:nvPr/>
        </p:nvSpPr>
        <p:spPr>
          <a:xfrm>
            <a:off x="5251098" y="5078584"/>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615" name="No"/>
          <p:cNvSpPr txBox="1"/>
          <p:nvPr/>
        </p:nvSpPr>
        <p:spPr>
          <a:xfrm>
            <a:off x="2557743" y="6556115"/>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616" name="Are you intrigued by the power of randomness in solving problems?"/>
          <p:cNvSpPr/>
          <p:nvPr/>
        </p:nvSpPr>
        <p:spPr>
          <a:xfrm>
            <a:off x="603311" y="8470544"/>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Are you intrigued by the power of randomness in solving problems?</a:t>
            </a:r>
          </a:p>
        </p:txBody>
      </p:sp>
      <p:sp>
        <p:nvSpPr>
          <p:cNvPr id="617" name="No"/>
          <p:cNvSpPr txBox="1"/>
          <p:nvPr/>
        </p:nvSpPr>
        <p:spPr>
          <a:xfrm>
            <a:off x="2557744" y="10508269"/>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618" name="Yes"/>
          <p:cNvSpPr txBox="1"/>
          <p:nvPr/>
        </p:nvSpPr>
        <p:spPr>
          <a:xfrm>
            <a:off x="5251098" y="9030738"/>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619" name="Perhaps another field within CS?"/>
          <p:cNvSpPr/>
          <p:nvPr/>
        </p:nvSpPr>
        <p:spPr>
          <a:xfrm>
            <a:off x="6389467" y="819532"/>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i="1" sz="2000">
                <a:solidFill>
                  <a:srgbClr val="FFFFFF"/>
                </a:solidFill>
              </a:defRPr>
            </a:lvl1pPr>
          </a:lstStyle>
          <a:p>
            <a:pPr/>
            <a:r>
              <a:t>Perhaps another field within CS?</a:t>
            </a:r>
          </a:p>
        </p:txBody>
      </p:sp>
      <p:sp>
        <p:nvSpPr>
          <p:cNvPr id="620" name="Dive into the realm of Algorithmic Design and Analysis - understand different complexity classes, optimize algorithms for performance, and design efficient strategies for diverse problems. Think sorting algorithms, graph algorithms, and dynamic programmi"/>
          <p:cNvSpPr/>
          <p:nvPr/>
        </p:nvSpPr>
        <p:spPr>
          <a:xfrm>
            <a:off x="6389467" y="4093566"/>
            <a:ext cx="5785461" cy="2401333"/>
          </a:xfrm>
          <a:prstGeom prst="roundRect">
            <a:avLst>
              <a:gd name="adj" fmla="val 4837"/>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Dive into the realm of Algorithmic Design and Analysis - understand different complexity classes, optimize algorithms for performance, and design efficient strategies for diverse problems. Think sorting algorithms, graph algorithms, and dynamic programming.</a:t>
            </a:r>
          </a:p>
        </p:txBody>
      </p:sp>
      <p:sp>
        <p:nvSpPr>
          <p:cNvPr id="621" name="Explore the world of Probabilistic and Randomized Algorithms - understand how randomness can improve performance, analyze expected running times, and design algorithms with probabilistic guarantees. Think Monte Carlo simulations, randomized search algori"/>
          <p:cNvSpPr/>
          <p:nvPr/>
        </p:nvSpPr>
        <p:spPr>
          <a:xfrm>
            <a:off x="6389467" y="8045719"/>
            <a:ext cx="5785461" cy="2506007"/>
          </a:xfrm>
          <a:prstGeom prst="roundRect">
            <a:avLst>
              <a:gd name="adj" fmla="val 4635"/>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Explore the world of Probabilistic and Randomized Algorithms - understand how randomness can improve performance, analyze expected running times, and design algorithms with probabilistic guarantees. Think Monte Carlo simulations, randomized search algorithms, and error-correcting codes.</a:t>
            </a:r>
          </a:p>
        </p:txBody>
      </p:sp>
      <p:sp>
        <p:nvSpPr>
          <p:cNvPr id="622" name="Are you fascinated by the power of algorithms in solving real-world challenges?"/>
          <p:cNvSpPr/>
          <p:nvPr/>
        </p:nvSpPr>
        <p:spPr>
          <a:xfrm>
            <a:off x="12641668" y="2600840"/>
            <a:ext cx="4412827" cy="1656355"/>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Are you fascinated by the power of algorithms in solving real-world challenges?</a:t>
            </a:r>
          </a:p>
        </p:txBody>
      </p:sp>
      <p:sp>
        <p:nvSpPr>
          <p:cNvPr id="623" name="Yes"/>
          <p:cNvSpPr txBox="1"/>
          <p:nvPr/>
        </p:nvSpPr>
        <p:spPr>
          <a:xfrm>
            <a:off x="17289456" y="3161033"/>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624" name="No"/>
          <p:cNvSpPr txBox="1"/>
          <p:nvPr/>
        </p:nvSpPr>
        <p:spPr>
          <a:xfrm>
            <a:off x="14512267" y="5684719"/>
            <a:ext cx="503963" cy="4487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625" name="Does the beauty of elegant and concise solutions resonate with you?"/>
          <p:cNvSpPr/>
          <p:nvPr/>
        </p:nvSpPr>
        <p:spPr>
          <a:xfrm>
            <a:off x="12641668" y="6508883"/>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Does the beauty of elegant and concise solutions resonate with you?</a:t>
            </a:r>
          </a:p>
        </p:txBody>
      </p:sp>
      <p:sp>
        <p:nvSpPr>
          <p:cNvPr id="626" name="No"/>
          <p:cNvSpPr txBox="1"/>
          <p:nvPr/>
        </p:nvSpPr>
        <p:spPr>
          <a:xfrm>
            <a:off x="14512267" y="9783327"/>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627" name="Can you imagine solving complex optimization problems beyond classical computers with quantum annealing?"/>
          <p:cNvSpPr/>
          <p:nvPr/>
        </p:nvSpPr>
        <p:spPr>
          <a:xfrm>
            <a:off x="12641668" y="10489993"/>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Can you imagine solving complex optimization problems beyond classical computers with quantum annealing?</a:t>
            </a:r>
          </a:p>
        </p:txBody>
      </p:sp>
      <p:sp>
        <p:nvSpPr>
          <p:cNvPr id="628" name="Yes"/>
          <p:cNvSpPr txBox="1"/>
          <p:nvPr/>
        </p:nvSpPr>
        <p:spPr>
          <a:xfrm>
            <a:off x="17289456" y="6800725"/>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629" name="Yes"/>
          <p:cNvSpPr txBox="1"/>
          <p:nvPr/>
        </p:nvSpPr>
        <p:spPr>
          <a:xfrm>
            <a:off x="17289456" y="11050187"/>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630" name="Explore the diverse field of Algorithmic Applications - apply algorithms to areas like machine learning, computer graphics, optimization, cryptography, and bioinformatics. Think image compression algorithms, recommendation systems, traffic routing algori"/>
          <p:cNvSpPr/>
          <p:nvPr/>
        </p:nvSpPr>
        <p:spPr>
          <a:xfrm>
            <a:off x="18427824" y="2346920"/>
            <a:ext cx="5785461" cy="2678334"/>
          </a:xfrm>
          <a:prstGeom prst="roundRect">
            <a:avLst>
              <a:gd name="adj" fmla="val 4337"/>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Explore the diverse field of Algorithmic Applications - apply algorithms to areas like machine learning, computer graphics, optimization, cryptography, and bioinformatics. Think image compression algorithms, recommendation systems, traffic routing algorithms, and DNA sequencing algorithms.</a:t>
            </a:r>
          </a:p>
        </p:txBody>
      </p:sp>
      <p:sp>
        <p:nvSpPr>
          <p:cNvPr id="631" name="Discover the world of Data Structures and Algorithms - learn how to choose and implement efficient data structures (like graphs, trees, and hash tables) for different algorithms, and understand the trade-offs between different approaches. Think binary se"/>
          <p:cNvSpPr/>
          <p:nvPr/>
        </p:nvSpPr>
        <p:spPr>
          <a:xfrm>
            <a:off x="18427824" y="5920681"/>
            <a:ext cx="5785461" cy="2678334"/>
          </a:xfrm>
          <a:prstGeom prst="roundRect">
            <a:avLst>
              <a:gd name="adj" fmla="val 4337"/>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Discover the world of Data Structures and Algorithms - learn how to choose and implement efficient data structures (like graphs, trees, and hash tables) for different algorithms, and understand the trade-offs between different approaches. Think binary search trees, linked lists, and heaps.</a:t>
            </a:r>
          </a:p>
        </p:txBody>
      </p:sp>
      <p:sp>
        <p:nvSpPr>
          <p:cNvPr id="632" name="Embark on the path of Quantum Annealing - understand the principles of this optimization technique, explore applications in areas like logistics, financial modeling, and materials science, and compare it to other optimization algorithms. Think Ising Mode"/>
          <p:cNvSpPr/>
          <p:nvPr/>
        </p:nvSpPr>
        <p:spPr>
          <a:xfrm>
            <a:off x="18427824" y="9629522"/>
            <a:ext cx="5785461" cy="2401333"/>
          </a:xfrm>
          <a:prstGeom prst="roundRect">
            <a:avLst>
              <a:gd name="adj" fmla="val 4837"/>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Embark on the path of Quantum Annealing - understand the principles of this optimization technique, explore applications in areas like logistics, financial modeling, and materials science, and compare it to other optimization algorithms. Think Ising Model simulations, spin glasses, and D-Wave quantum computers.</a:t>
            </a:r>
          </a:p>
        </p:txBody>
      </p:sp>
      <p:sp>
        <p:nvSpPr>
          <p:cNvPr id="633" name="Line"/>
          <p:cNvSpPr/>
          <p:nvPr/>
        </p:nvSpPr>
        <p:spPr>
          <a:xfrm flipH="1">
            <a:off x="2417308" y="2518130"/>
            <a:ext cx="1" cy="1947727"/>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634" name="Line"/>
          <p:cNvSpPr/>
          <p:nvPr/>
        </p:nvSpPr>
        <p:spPr>
          <a:xfrm>
            <a:off x="5071067" y="157583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635" name="Line"/>
          <p:cNvSpPr/>
          <p:nvPr/>
        </p:nvSpPr>
        <p:spPr>
          <a:xfrm>
            <a:off x="5071067" y="5139544"/>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636" name="Line"/>
          <p:cNvSpPr/>
          <p:nvPr/>
        </p:nvSpPr>
        <p:spPr>
          <a:xfrm>
            <a:off x="5071067" y="9458953"/>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637" name="Line"/>
          <p:cNvSpPr/>
          <p:nvPr/>
        </p:nvSpPr>
        <p:spPr>
          <a:xfrm flipH="1">
            <a:off x="2417308" y="6166412"/>
            <a:ext cx="1" cy="2272015"/>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638" name="Line"/>
          <p:cNvSpPr/>
          <p:nvPr/>
        </p:nvSpPr>
        <p:spPr>
          <a:xfrm>
            <a:off x="17091992" y="3244310"/>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639" name="Line"/>
          <p:cNvSpPr/>
          <p:nvPr/>
        </p:nvSpPr>
        <p:spPr>
          <a:xfrm>
            <a:off x="17091992" y="731575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640" name="Line"/>
          <p:cNvSpPr/>
          <p:nvPr/>
        </p:nvSpPr>
        <p:spPr>
          <a:xfrm>
            <a:off x="17091992" y="11500719"/>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641" name="Line"/>
          <p:cNvSpPr/>
          <p:nvPr/>
        </p:nvSpPr>
        <p:spPr>
          <a:xfrm>
            <a:off x="14438232" y="4271179"/>
            <a:ext cx="1" cy="2205760"/>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642" name="Line"/>
          <p:cNvSpPr/>
          <p:nvPr/>
        </p:nvSpPr>
        <p:spPr>
          <a:xfrm>
            <a:off x="14438232" y="8258049"/>
            <a:ext cx="1" cy="2205760"/>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643" name="Line"/>
          <p:cNvSpPr/>
          <p:nvPr/>
        </p:nvSpPr>
        <p:spPr>
          <a:xfrm flipH="1">
            <a:off x="2417308" y="10114255"/>
            <a:ext cx="1" cy="191660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644" name="Line"/>
          <p:cNvSpPr/>
          <p:nvPr/>
        </p:nvSpPr>
        <p:spPr>
          <a:xfrm>
            <a:off x="2420879" y="11978037"/>
            <a:ext cx="10239260"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645" name="Question &amp; response text has been edited by an LLM."/>
          <p:cNvSpPr txBox="1"/>
          <p:nvPr/>
        </p:nvSpPr>
        <p:spPr>
          <a:xfrm>
            <a:off x="19301893" y="13381756"/>
            <a:ext cx="3521660" cy="28768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200">
                <a:latin typeface="Helvetica Neue Thin"/>
                <a:ea typeface="Helvetica Neue Thin"/>
                <a:cs typeface="Helvetica Neue Thin"/>
                <a:sym typeface="Helvetica Neue Thin"/>
              </a:defRPr>
            </a:lvl1pPr>
          </a:lstStyle>
          <a:p>
            <a:pPr/>
            <a:r>
              <a:t>Question &amp; response text has been edited by an LLM.</a:t>
            </a:r>
          </a:p>
        </p:txBody>
      </p:sp>
      <p:sp>
        <p:nvSpPr>
          <p:cNvPr id="646" name="Instructions: Beginning at the top, answer the questions (honestly!) to discover which research topics &amp; problems might be of interest within your field. Circle the blue boxes that correspond with a good match to your answers, and cross out any that are "/>
          <p:cNvSpPr txBox="1"/>
          <p:nvPr/>
        </p:nvSpPr>
        <p:spPr>
          <a:xfrm>
            <a:off x="541527" y="12412641"/>
            <a:ext cx="23300946" cy="761174"/>
          </a:xfrm>
          <a:prstGeom prst="rect">
            <a:avLst/>
          </a:prstGeom>
          <a:ln w="127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500"/>
              </a:spcBef>
              <a:defRPr sz="2200"/>
            </a:pPr>
            <a:r>
              <a:rPr u="sng"/>
              <a:t>Instructions</a:t>
            </a:r>
            <a:r>
              <a:t>: Beginning at the top, answer the questions (honestly!) to discover which research topics &amp; problems might be of interest within your field. </a:t>
            </a:r>
            <a:r>
              <a:rPr b="1" u="sng"/>
              <a:t>Circle</a:t>
            </a:r>
            <a:r>
              <a:t> the blue boxes that correspond with a good match to your answers, and </a:t>
            </a:r>
            <a:r>
              <a:rPr b="1" u="sng"/>
              <a:t>cross out</a:t>
            </a:r>
            <a:r>
              <a:t> any that are not of interest. Leave the rest unmarked.</a:t>
            </a:r>
          </a:p>
        </p:txBody>
      </p:sp>
      <p:sp>
        <p:nvSpPr>
          <p:cNvPr id="647" name="Page 1/2"/>
          <p:cNvSpPr txBox="1"/>
          <p:nvPr/>
        </p:nvSpPr>
        <p:spPr>
          <a:xfrm>
            <a:off x="22101581" y="765228"/>
            <a:ext cx="825678" cy="29982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400">
                <a:solidFill>
                  <a:srgbClr val="C25D06"/>
                </a:solidFill>
              </a:defRPr>
            </a:lvl1pPr>
          </a:lstStyle>
          <a:p>
            <a:pPr/>
            <a:r>
              <a:t>Page 1/2</a:t>
            </a:r>
          </a:p>
        </p:txBody>
      </p:sp>
      <p:sp>
        <p:nvSpPr>
          <p:cNvPr id="648" name="Line"/>
          <p:cNvSpPr/>
          <p:nvPr/>
        </p:nvSpPr>
        <p:spPr>
          <a:xfrm>
            <a:off x="14438233" y="1547064"/>
            <a:ext cx="1" cy="1027026"/>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649" name="No"/>
          <p:cNvSpPr txBox="1"/>
          <p:nvPr/>
        </p:nvSpPr>
        <p:spPr>
          <a:xfrm>
            <a:off x="14512267" y="1845193"/>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650" name="Flip to back page!"/>
          <p:cNvSpPr txBox="1"/>
          <p:nvPr/>
        </p:nvSpPr>
        <p:spPr>
          <a:xfrm>
            <a:off x="13373335" y="1008449"/>
            <a:ext cx="2435328" cy="44902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2300">
                <a:solidFill>
                  <a:srgbClr val="C25D06"/>
                </a:solidFill>
              </a:defRPr>
            </a:lvl1pPr>
          </a:lstStyle>
          <a:p>
            <a:pPr/>
            <a:r>
              <a:t>Flip to back page!</a:t>
            </a: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53" name="Does the need for transparency and trust in AI algorithms intrigue you?"/>
          <p:cNvSpPr/>
          <p:nvPr/>
        </p:nvSpPr>
        <p:spPr>
          <a:xfrm>
            <a:off x="603311" y="791280"/>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Does the need for transparency and trust in AI algorithms intrigue you?</a:t>
            </a:r>
          </a:p>
        </p:txBody>
      </p:sp>
      <p:sp>
        <p:nvSpPr>
          <p:cNvPr id="654" name="Activity 2: Identifying Research Problems"/>
          <p:cNvSpPr txBox="1"/>
          <p:nvPr/>
        </p:nvSpPr>
        <p:spPr>
          <a:xfrm>
            <a:off x="6451" y="-825"/>
            <a:ext cx="7549516" cy="5604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000"/>
            </a:lvl1pPr>
          </a:lstStyle>
          <a:p>
            <a:pPr/>
            <a:r>
              <a:t>Activity 2: Identifying Research Problems</a:t>
            </a:r>
          </a:p>
        </p:txBody>
      </p:sp>
      <p:sp>
        <p:nvSpPr>
          <p:cNvPr id="655" name="No"/>
          <p:cNvSpPr txBox="1"/>
          <p:nvPr/>
        </p:nvSpPr>
        <p:spPr>
          <a:xfrm>
            <a:off x="2473911" y="2824694"/>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656" name="Yes"/>
          <p:cNvSpPr txBox="1"/>
          <p:nvPr/>
        </p:nvSpPr>
        <p:spPr>
          <a:xfrm>
            <a:off x="5192938" y="1584117"/>
            <a:ext cx="590424"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a:t>
            </a:r>
          </a:p>
        </p:txBody>
      </p:sp>
      <p:sp>
        <p:nvSpPr>
          <p:cNvPr id="657" name="Are you passionate about ensuring fairness and ethical considerations in algorithms?"/>
          <p:cNvSpPr/>
          <p:nvPr/>
        </p:nvSpPr>
        <p:spPr>
          <a:xfrm>
            <a:off x="603311" y="4518391"/>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Are you passionate about ensuring fairness and ethical considerations in algorithms?</a:t>
            </a:r>
          </a:p>
        </p:txBody>
      </p:sp>
      <p:sp>
        <p:nvSpPr>
          <p:cNvPr id="658" name="Yes"/>
          <p:cNvSpPr txBox="1"/>
          <p:nvPr/>
        </p:nvSpPr>
        <p:spPr>
          <a:xfrm>
            <a:off x="5251098" y="5078584"/>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659" name="No"/>
          <p:cNvSpPr txBox="1"/>
          <p:nvPr/>
        </p:nvSpPr>
        <p:spPr>
          <a:xfrm>
            <a:off x="2557743" y="6556115"/>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660" name="Dive into the realm of Explainable AI for Algorithm Transparency - understand the inner workings of complex AI models, develop methods to explain their decisions, and advocate for transparency in algorithmic systems. Think interpretable machine learning "/>
          <p:cNvSpPr/>
          <p:nvPr/>
        </p:nvSpPr>
        <p:spPr>
          <a:xfrm>
            <a:off x="6389467" y="819532"/>
            <a:ext cx="5785461" cy="3118411"/>
          </a:xfrm>
          <a:prstGeom prst="roundRect">
            <a:avLst>
              <a:gd name="adj" fmla="val 3725"/>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Dive into the realm of Explainable AI for Algorithm Transparency - understand the inner workings of complex AI models, develop methods to explain their decisions, and advocate for transparency in algorithmic systems. Think interpretable machine learning models, explainable reasoning frameworks, and human-centered explanations.</a:t>
            </a:r>
          </a:p>
        </p:txBody>
      </p:sp>
      <p:sp>
        <p:nvSpPr>
          <p:cNvPr id="661" name="Explore the field of Algorithmic Fairness for Addressing Bias - identify and mitigate biases in algorithmic systems, understand ethical implications of algorithms, and design algorithms that uphold fairness principles. Think counterfactual reasoning for "/>
          <p:cNvSpPr/>
          <p:nvPr/>
        </p:nvSpPr>
        <p:spPr>
          <a:xfrm>
            <a:off x="6389467" y="4546643"/>
            <a:ext cx="5785461" cy="2875413"/>
          </a:xfrm>
          <a:prstGeom prst="roundRect">
            <a:avLst>
              <a:gd name="adj" fmla="val 4040"/>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Explore the field of Algorithmic Fairness for Addressing Bias - identify and mitigate biases in algorithmic systems, understand ethical implications of algorithms, and design algorithms that uphold fairness principles. Think counterfactual reasoning for fairness analysis, mitigating bias in AI models, and algorithmic discrimination detection.</a:t>
            </a:r>
          </a:p>
        </p:txBody>
      </p:sp>
      <p:sp>
        <p:nvSpPr>
          <p:cNvPr id="662" name="Line"/>
          <p:cNvSpPr/>
          <p:nvPr/>
        </p:nvSpPr>
        <p:spPr>
          <a:xfrm flipH="1">
            <a:off x="2417308" y="2518130"/>
            <a:ext cx="1" cy="1947727"/>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663" name="Line"/>
          <p:cNvSpPr/>
          <p:nvPr/>
        </p:nvSpPr>
        <p:spPr>
          <a:xfrm>
            <a:off x="5071067" y="157583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664" name="Line"/>
          <p:cNvSpPr/>
          <p:nvPr/>
        </p:nvSpPr>
        <p:spPr>
          <a:xfrm>
            <a:off x="5071067" y="5139544"/>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665" name="Line"/>
          <p:cNvSpPr/>
          <p:nvPr/>
        </p:nvSpPr>
        <p:spPr>
          <a:xfrm flipH="1">
            <a:off x="2417308" y="6166412"/>
            <a:ext cx="1" cy="2272015"/>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666" name="Question &amp; response text has been edited by an LLM."/>
          <p:cNvSpPr txBox="1"/>
          <p:nvPr/>
        </p:nvSpPr>
        <p:spPr>
          <a:xfrm>
            <a:off x="19301893" y="13381756"/>
            <a:ext cx="3521660" cy="28768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200">
                <a:latin typeface="Helvetica Neue Thin"/>
                <a:ea typeface="Helvetica Neue Thin"/>
                <a:cs typeface="Helvetica Neue Thin"/>
                <a:sym typeface="Helvetica Neue Thin"/>
              </a:defRPr>
            </a:lvl1pPr>
          </a:lstStyle>
          <a:p>
            <a:pPr/>
            <a:r>
              <a:t>Question &amp; response text has been edited by an LLM.</a:t>
            </a:r>
          </a:p>
        </p:txBody>
      </p:sp>
      <p:sp>
        <p:nvSpPr>
          <p:cNvPr id="667" name="Instructions: Beginning at the top, answer the questions (honestly!) to discover which research topics &amp; problems might be of interest within your field. Circle the blue boxes that correspond with a good match to your answers, and cross out any that are "/>
          <p:cNvSpPr txBox="1"/>
          <p:nvPr/>
        </p:nvSpPr>
        <p:spPr>
          <a:xfrm>
            <a:off x="541527" y="12412641"/>
            <a:ext cx="23300946" cy="761174"/>
          </a:xfrm>
          <a:prstGeom prst="rect">
            <a:avLst/>
          </a:prstGeom>
          <a:ln w="127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500"/>
              </a:spcBef>
              <a:defRPr sz="2200"/>
            </a:pPr>
            <a:r>
              <a:rPr u="sng"/>
              <a:t>Instructions</a:t>
            </a:r>
            <a:r>
              <a:t>: Beginning at the top, answer the questions (honestly!) to discover which research topics &amp; problems might be of interest within your field. </a:t>
            </a:r>
            <a:r>
              <a:rPr b="1" u="sng"/>
              <a:t>Circle</a:t>
            </a:r>
            <a:r>
              <a:t> the blue boxes that correspond with a good match to your answers, and </a:t>
            </a:r>
            <a:r>
              <a:rPr b="1" u="sng"/>
              <a:t>cross out</a:t>
            </a:r>
            <a:r>
              <a:t> any that are not of interest. Leave the rest unmarked.</a:t>
            </a:r>
          </a:p>
        </p:txBody>
      </p:sp>
      <p:sp>
        <p:nvSpPr>
          <p:cNvPr id="668" name="Page 2/2"/>
          <p:cNvSpPr txBox="1"/>
          <p:nvPr/>
        </p:nvSpPr>
        <p:spPr>
          <a:xfrm>
            <a:off x="22101581" y="765228"/>
            <a:ext cx="825678" cy="29982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400">
                <a:solidFill>
                  <a:srgbClr val="C25D06"/>
                </a:solidFill>
              </a:defRPr>
            </a:lvl1pPr>
          </a:lstStyle>
          <a:p>
            <a:pPr/>
            <a:r>
              <a:t>Page 2/2</a:t>
            </a:r>
          </a:p>
        </p:txBody>
      </p:sp>
      <p:sp>
        <p:nvSpPr>
          <p:cNvPr id="669" name="Congratulations! You've narrowed down your interests in algorithms.…"/>
          <p:cNvSpPr/>
          <p:nvPr/>
        </p:nvSpPr>
        <p:spPr>
          <a:xfrm>
            <a:off x="541883" y="8576298"/>
            <a:ext cx="9892534" cy="2675750"/>
          </a:xfrm>
          <a:prstGeom prst="roundRect">
            <a:avLst>
              <a:gd name="adj" fmla="val 616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r>
              <a:t>Congratulations! You've narrowed down your interests in algorithms. </a:t>
            </a:r>
          </a:p>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p>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r>
              <a:t>Remember, algorithms are constantly evolving! Explore emerging areas like Algorithmic Optimization for AI, Quantum Machine Learning, or Natural Language Processing with Neural Networks.</a:t>
            </a:r>
          </a:p>
        </p:txBody>
      </p:sp>
      <p:sp>
        <p:nvSpPr>
          <p:cNvPr id="670" name="Algorithms/Quantum"/>
          <p:cNvSpPr txBox="1"/>
          <p:nvPr/>
        </p:nvSpPr>
        <p:spPr>
          <a:xfrm>
            <a:off x="18311936" y="41681"/>
            <a:ext cx="5761026" cy="80843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Algorithms/Quantum</a:t>
            </a: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673" name="AI Applications"/>
          <p:cNvSpPr txBox="1"/>
          <p:nvPr/>
        </p:nvSpPr>
        <p:spPr>
          <a:xfrm>
            <a:off x="19849985" y="65343"/>
            <a:ext cx="4201059" cy="8084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AI Applications</a:t>
            </a:r>
          </a:p>
        </p:txBody>
      </p:sp>
      <p:sp>
        <p:nvSpPr>
          <p:cNvPr id="674" name="Are you passionate about leveraging AI to tackle real-world challenges and building intelligent systems that make a difference?"/>
          <p:cNvSpPr/>
          <p:nvPr/>
        </p:nvSpPr>
        <p:spPr>
          <a:xfrm>
            <a:off x="603311" y="791280"/>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Are you passionate about leveraging AI to tackle real-world challenges and building intelligent systems that make a difference?</a:t>
            </a:r>
          </a:p>
        </p:txBody>
      </p:sp>
      <p:sp>
        <p:nvSpPr>
          <p:cNvPr id="675" name="Activity 2: Identifying Research Problems"/>
          <p:cNvSpPr txBox="1"/>
          <p:nvPr/>
        </p:nvSpPr>
        <p:spPr>
          <a:xfrm>
            <a:off x="6451" y="-825"/>
            <a:ext cx="7549516" cy="5604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000"/>
            </a:lvl1pPr>
          </a:lstStyle>
          <a:p>
            <a:pPr/>
            <a:r>
              <a:t>Activity 2: Identifying Research Problems</a:t>
            </a:r>
          </a:p>
        </p:txBody>
      </p:sp>
      <p:sp>
        <p:nvSpPr>
          <p:cNvPr id="676" name="Yes"/>
          <p:cNvSpPr txBox="1"/>
          <p:nvPr/>
        </p:nvSpPr>
        <p:spPr>
          <a:xfrm>
            <a:off x="2473911" y="2824694"/>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677" name="No"/>
          <p:cNvSpPr txBox="1"/>
          <p:nvPr/>
        </p:nvSpPr>
        <p:spPr>
          <a:xfrm>
            <a:off x="5192938" y="1584117"/>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678" name="Does the potential of AI to safeguard our world excite you?"/>
          <p:cNvSpPr/>
          <p:nvPr/>
        </p:nvSpPr>
        <p:spPr>
          <a:xfrm>
            <a:off x="603311" y="4518391"/>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Does the potential of AI to safeguard our world excite you?</a:t>
            </a:r>
          </a:p>
        </p:txBody>
      </p:sp>
      <p:sp>
        <p:nvSpPr>
          <p:cNvPr id="679" name="Yes"/>
          <p:cNvSpPr txBox="1"/>
          <p:nvPr/>
        </p:nvSpPr>
        <p:spPr>
          <a:xfrm>
            <a:off x="5251098" y="5078584"/>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680" name="No"/>
          <p:cNvSpPr txBox="1"/>
          <p:nvPr/>
        </p:nvSpPr>
        <p:spPr>
          <a:xfrm>
            <a:off x="2557743" y="6556115"/>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681" name="Are you fascinated by the idea of using AI to revolutionize the construction industry?"/>
          <p:cNvSpPr/>
          <p:nvPr/>
        </p:nvSpPr>
        <p:spPr>
          <a:xfrm>
            <a:off x="603311" y="8470544"/>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Are you fascinated by the idea of using AI to revolutionize the construction industry?</a:t>
            </a:r>
          </a:p>
        </p:txBody>
      </p:sp>
      <p:sp>
        <p:nvSpPr>
          <p:cNvPr id="682" name="No"/>
          <p:cNvSpPr txBox="1"/>
          <p:nvPr/>
        </p:nvSpPr>
        <p:spPr>
          <a:xfrm>
            <a:off x="2557744" y="10508269"/>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683" name="Yes"/>
          <p:cNvSpPr txBox="1"/>
          <p:nvPr/>
        </p:nvSpPr>
        <p:spPr>
          <a:xfrm>
            <a:off x="5251098" y="9030738"/>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684" name="Perhaps another field within CS?"/>
          <p:cNvSpPr/>
          <p:nvPr/>
        </p:nvSpPr>
        <p:spPr>
          <a:xfrm>
            <a:off x="6389467" y="819532"/>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i="1" sz="2000">
                <a:solidFill>
                  <a:srgbClr val="FFFFFF"/>
                </a:solidFill>
              </a:defRPr>
            </a:lvl1pPr>
          </a:lstStyle>
          <a:p>
            <a:pPr/>
            <a:r>
              <a:t>Perhaps another field within CS?</a:t>
            </a:r>
          </a:p>
        </p:txBody>
      </p:sp>
      <p:sp>
        <p:nvSpPr>
          <p:cNvPr id="685" name="Dive into the realm of AI for Security and Threat Detection - develop algorithms for anomaly detection, cyber-attack prevention, and fraud analysis, explore advancements in areas like biometric authentication, network security, and secure communication. "/>
          <p:cNvSpPr/>
          <p:nvPr/>
        </p:nvSpPr>
        <p:spPr>
          <a:xfrm>
            <a:off x="6389467" y="4093566"/>
            <a:ext cx="5785461" cy="3212348"/>
          </a:xfrm>
          <a:prstGeom prst="roundRect">
            <a:avLst>
              <a:gd name="adj" fmla="val 3616"/>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Dive into the realm of AI for Security and Threat Detection - develop algorithms for anomaly detection, cyber-attack prevention, and fraud analysis, explore advancements in areas like biometric authentication, network security, and secure communication. Think detecting malicious content in images, predicting cyberattacks on critical infrastructure, and developing AI-powered firewalls.</a:t>
            </a:r>
          </a:p>
        </p:txBody>
      </p:sp>
      <p:sp>
        <p:nvSpPr>
          <p:cNvPr id="686" name="Explore the world of AI for Construction Science - develop AI systems for robot-assisted construction, automated construction site monitoring, and optimized project planning, contribute to areas like material selection, risk assessment, and construction "/>
          <p:cNvSpPr/>
          <p:nvPr/>
        </p:nvSpPr>
        <p:spPr>
          <a:xfrm>
            <a:off x="6389467" y="8204035"/>
            <a:ext cx="5785461" cy="3034114"/>
          </a:xfrm>
          <a:prstGeom prst="roundRect">
            <a:avLst>
              <a:gd name="adj" fmla="val 3828"/>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Explore the world of AI for Construction Science - develop AI systems for robot-assisted construction, automated construction site monitoring, and optimized project planning, contribute to areas like material selection, risk assessment, and construction safety. Think AI-powered construction robots, drones surveying and inspecting construction sites, and AI-driven construction scheduling software.</a:t>
            </a:r>
          </a:p>
        </p:txBody>
      </p:sp>
      <p:sp>
        <p:nvSpPr>
          <p:cNvPr id="687" name="Can you imagine using AI to transform and personalize computer science education?"/>
          <p:cNvSpPr/>
          <p:nvPr/>
        </p:nvSpPr>
        <p:spPr>
          <a:xfrm>
            <a:off x="12641668" y="2600840"/>
            <a:ext cx="4412827" cy="1656355"/>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Can you imagine using AI to transform and personalize computer science education?</a:t>
            </a:r>
          </a:p>
        </p:txBody>
      </p:sp>
      <p:sp>
        <p:nvSpPr>
          <p:cNvPr id="688" name="Yes"/>
          <p:cNvSpPr txBox="1"/>
          <p:nvPr/>
        </p:nvSpPr>
        <p:spPr>
          <a:xfrm>
            <a:off x="17289456" y="3161033"/>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689" name="No"/>
          <p:cNvSpPr txBox="1"/>
          <p:nvPr/>
        </p:nvSpPr>
        <p:spPr>
          <a:xfrm>
            <a:off x="14512267" y="5684719"/>
            <a:ext cx="503963" cy="4487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690" name="Are you passionate about applying AI to improve food production and sustainability in agriculture?"/>
          <p:cNvSpPr/>
          <p:nvPr/>
        </p:nvSpPr>
        <p:spPr>
          <a:xfrm>
            <a:off x="12641668" y="6508883"/>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Are you passionate about applying AI to improve food production and sustainability in agriculture?</a:t>
            </a:r>
          </a:p>
        </p:txBody>
      </p:sp>
      <p:sp>
        <p:nvSpPr>
          <p:cNvPr id="691" name="No"/>
          <p:cNvSpPr txBox="1"/>
          <p:nvPr/>
        </p:nvSpPr>
        <p:spPr>
          <a:xfrm>
            <a:off x="14512267" y="9783327"/>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692" name="Does the artistic potential of AI to generate creative content intrigue you?"/>
          <p:cNvSpPr/>
          <p:nvPr/>
        </p:nvSpPr>
        <p:spPr>
          <a:xfrm>
            <a:off x="12641668" y="10489993"/>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Does the artistic potential of AI to generate creative content intrigue you?</a:t>
            </a:r>
          </a:p>
        </p:txBody>
      </p:sp>
      <p:sp>
        <p:nvSpPr>
          <p:cNvPr id="693" name="Yes"/>
          <p:cNvSpPr txBox="1"/>
          <p:nvPr/>
        </p:nvSpPr>
        <p:spPr>
          <a:xfrm>
            <a:off x="17289456" y="6800725"/>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694" name="Yes"/>
          <p:cNvSpPr txBox="1"/>
          <p:nvPr/>
        </p:nvSpPr>
        <p:spPr>
          <a:xfrm>
            <a:off x="17289456" y="11050187"/>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695" name="Embark on the path of AI for Computer Science Education - develop intelligent tutoring systems, personalized learning platforms, and automated code grading tools, contribute to breakthroughs in areas like adaptive learning, student engagement, and virtua"/>
          <p:cNvSpPr/>
          <p:nvPr/>
        </p:nvSpPr>
        <p:spPr>
          <a:xfrm>
            <a:off x="18427824" y="1503448"/>
            <a:ext cx="5785461" cy="3549551"/>
          </a:xfrm>
          <a:prstGeom prst="roundRect">
            <a:avLst>
              <a:gd name="adj" fmla="val 3272"/>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900">
                <a:solidFill>
                  <a:srgbClr val="FFFFFF"/>
                </a:solidFill>
                <a:latin typeface="Helvetica Neue Medium"/>
                <a:ea typeface="Helvetica Neue Medium"/>
                <a:cs typeface="Helvetica Neue Medium"/>
                <a:sym typeface="Helvetica Neue Medium"/>
              </a:defRPr>
            </a:lvl1pPr>
          </a:lstStyle>
          <a:p>
            <a:pPr/>
            <a:r>
              <a:t>Embark on the path of AI for Computer Science Education - develop intelligent tutoring systems, personalized learning platforms, and automated code grading tools, contribute to breakthroughs in areas like adaptive learning, student engagement, and virtual lab simulations. Think AI-powered tutors that answer student questions and provide feedback, adaptive courseware that adjusts to individual learning pace, and AI-based code graders that offer personalized feedback.</a:t>
            </a:r>
          </a:p>
        </p:txBody>
      </p:sp>
      <p:sp>
        <p:nvSpPr>
          <p:cNvPr id="696" name="Explore the field of AI for Agriculture - develop AI systems for crop yield prediction, disease detection in plants, and precision agriculture management, contribute to solutions in areas like livestock health monitoring, soil optimization, and robotic f"/>
          <p:cNvSpPr/>
          <p:nvPr/>
        </p:nvSpPr>
        <p:spPr>
          <a:xfrm>
            <a:off x="18427824" y="5179202"/>
            <a:ext cx="5785461" cy="3589290"/>
          </a:xfrm>
          <a:prstGeom prst="roundRect">
            <a:avLst>
              <a:gd name="adj" fmla="val 3236"/>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Explore the field of AI for Agriculture - develop AI systems for crop yield prediction, disease detection in plants, and precision agriculture management, contribute to solutions in areas like livestock health monitoring, soil optimization, and robotic farming. Think AI-powered robots identifying diseased crops, predictive models for optimal watering and fertilization, and AI-driven analysis of satellite imagery for agricultural management.</a:t>
            </a:r>
          </a:p>
        </p:txBody>
      </p:sp>
      <p:sp>
        <p:nvSpPr>
          <p:cNvPr id="697" name="Discover the world of Generative AI for Creative Content Creation - develop AI models for music composition, video editing, and text generation, contribute to innovations in areas like personalized art platforms, AI-generated marketing campaigns, and vir"/>
          <p:cNvSpPr/>
          <p:nvPr/>
        </p:nvSpPr>
        <p:spPr>
          <a:xfrm>
            <a:off x="18427824" y="8892599"/>
            <a:ext cx="5785461" cy="3479201"/>
          </a:xfrm>
          <a:prstGeom prst="roundRect">
            <a:avLst>
              <a:gd name="adj" fmla="val 333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Discover the world of Generative AI for Creative Content Creation - develop AI models for music composition, video editing, and text generation, contribute to innovations in areas like personalized art platforms, AI-generated marketing campaigns, and virtual reality experiences. Think AI-powered music composers, video editing tools that suggest cuts and transitions, and AI-written scripts for video games.</a:t>
            </a:r>
          </a:p>
        </p:txBody>
      </p:sp>
      <p:sp>
        <p:nvSpPr>
          <p:cNvPr id="698" name="Line"/>
          <p:cNvSpPr/>
          <p:nvPr/>
        </p:nvSpPr>
        <p:spPr>
          <a:xfrm flipH="1">
            <a:off x="2417308" y="2518130"/>
            <a:ext cx="1" cy="1947727"/>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699" name="Line"/>
          <p:cNvSpPr/>
          <p:nvPr/>
        </p:nvSpPr>
        <p:spPr>
          <a:xfrm>
            <a:off x="5071067" y="157583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00" name="Line"/>
          <p:cNvSpPr/>
          <p:nvPr/>
        </p:nvSpPr>
        <p:spPr>
          <a:xfrm>
            <a:off x="5071067" y="5139544"/>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01" name="Line"/>
          <p:cNvSpPr/>
          <p:nvPr/>
        </p:nvSpPr>
        <p:spPr>
          <a:xfrm>
            <a:off x="5071067" y="9458953"/>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02" name="Line"/>
          <p:cNvSpPr/>
          <p:nvPr/>
        </p:nvSpPr>
        <p:spPr>
          <a:xfrm flipH="1">
            <a:off x="2417308" y="6166412"/>
            <a:ext cx="1" cy="2272015"/>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03" name="Line"/>
          <p:cNvSpPr/>
          <p:nvPr/>
        </p:nvSpPr>
        <p:spPr>
          <a:xfrm>
            <a:off x="17091992" y="3244310"/>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04" name="Line"/>
          <p:cNvSpPr/>
          <p:nvPr/>
        </p:nvSpPr>
        <p:spPr>
          <a:xfrm>
            <a:off x="17091992" y="731575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05" name="Line"/>
          <p:cNvSpPr/>
          <p:nvPr/>
        </p:nvSpPr>
        <p:spPr>
          <a:xfrm>
            <a:off x="17091992" y="11500719"/>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06" name="Line"/>
          <p:cNvSpPr/>
          <p:nvPr/>
        </p:nvSpPr>
        <p:spPr>
          <a:xfrm>
            <a:off x="14438232" y="4271179"/>
            <a:ext cx="1" cy="2205760"/>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707" name="Line"/>
          <p:cNvSpPr/>
          <p:nvPr/>
        </p:nvSpPr>
        <p:spPr>
          <a:xfrm>
            <a:off x="14438232" y="8258049"/>
            <a:ext cx="1" cy="2205760"/>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708" name="Line"/>
          <p:cNvSpPr/>
          <p:nvPr/>
        </p:nvSpPr>
        <p:spPr>
          <a:xfrm flipH="1">
            <a:off x="2417308" y="10114255"/>
            <a:ext cx="1" cy="191660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09" name="Line"/>
          <p:cNvSpPr/>
          <p:nvPr/>
        </p:nvSpPr>
        <p:spPr>
          <a:xfrm>
            <a:off x="2420879" y="11978037"/>
            <a:ext cx="10239260"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10" name="Question &amp; response text has been edited by an LLM."/>
          <p:cNvSpPr txBox="1"/>
          <p:nvPr/>
        </p:nvSpPr>
        <p:spPr>
          <a:xfrm>
            <a:off x="19301893" y="13381756"/>
            <a:ext cx="3521660" cy="28768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200">
                <a:latin typeface="Helvetica Neue Thin"/>
                <a:ea typeface="Helvetica Neue Thin"/>
                <a:cs typeface="Helvetica Neue Thin"/>
                <a:sym typeface="Helvetica Neue Thin"/>
              </a:defRPr>
            </a:lvl1pPr>
          </a:lstStyle>
          <a:p>
            <a:pPr/>
            <a:r>
              <a:t>Question &amp; response text has been edited by an LLM.</a:t>
            </a:r>
          </a:p>
        </p:txBody>
      </p:sp>
      <p:sp>
        <p:nvSpPr>
          <p:cNvPr id="711" name="Instructions: Beginning at the top, answer the questions (honestly!) to discover which research topics &amp; problems might be of interest within your field. Circle the blue boxes that correspond with a good match to your answers, and cross out any that are "/>
          <p:cNvSpPr txBox="1"/>
          <p:nvPr/>
        </p:nvSpPr>
        <p:spPr>
          <a:xfrm>
            <a:off x="541527" y="12412641"/>
            <a:ext cx="23300946" cy="761174"/>
          </a:xfrm>
          <a:prstGeom prst="rect">
            <a:avLst/>
          </a:prstGeom>
          <a:ln w="127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500"/>
              </a:spcBef>
              <a:defRPr sz="2200"/>
            </a:pPr>
            <a:r>
              <a:rPr u="sng"/>
              <a:t>Instructions</a:t>
            </a:r>
            <a:r>
              <a:t>: Beginning at the top, answer the questions (honestly!) to discover which research topics &amp; problems might be of interest within your field. </a:t>
            </a:r>
            <a:r>
              <a:rPr b="1" u="sng"/>
              <a:t>Circle</a:t>
            </a:r>
            <a:r>
              <a:t> the blue boxes that correspond with a good match to your answers, and </a:t>
            </a:r>
            <a:r>
              <a:rPr b="1" u="sng"/>
              <a:t>cross out</a:t>
            </a:r>
            <a:r>
              <a:t> any that are not of interest. Leave the rest unmarked.</a:t>
            </a:r>
          </a:p>
        </p:txBody>
      </p:sp>
      <p:sp>
        <p:nvSpPr>
          <p:cNvPr id="712" name="Page 1/2"/>
          <p:cNvSpPr txBox="1"/>
          <p:nvPr/>
        </p:nvSpPr>
        <p:spPr>
          <a:xfrm>
            <a:off x="22101581" y="765228"/>
            <a:ext cx="825678" cy="29982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400">
                <a:solidFill>
                  <a:srgbClr val="C25D06"/>
                </a:solidFill>
              </a:defRPr>
            </a:lvl1pPr>
          </a:lstStyle>
          <a:p>
            <a:pPr/>
            <a:r>
              <a:t>Page 1/2</a:t>
            </a:r>
          </a:p>
        </p:txBody>
      </p:sp>
      <p:sp>
        <p:nvSpPr>
          <p:cNvPr id="713" name="Line"/>
          <p:cNvSpPr/>
          <p:nvPr/>
        </p:nvSpPr>
        <p:spPr>
          <a:xfrm>
            <a:off x="14438233" y="1547064"/>
            <a:ext cx="1" cy="1027026"/>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714" name="No"/>
          <p:cNvSpPr txBox="1"/>
          <p:nvPr/>
        </p:nvSpPr>
        <p:spPr>
          <a:xfrm>
            <a:off x="14512267" y="1845193"/>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715" name="Flip to back page!"/>
          <p:cNvSpPr txBox="1"/>
          <p:nvPr/>
        </p:nvSpPr>
        <p:spPr>
          <a:xfrm>
            <a:off x="13373335" y="1008449"/>
            <a:ext cx="2435328" cy="44902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2300">
                <a:solidFill>
                  <a:srgbClr val="C25D06"/>
                </a:solidFill>
              </a:defRPr>
            </a:lvl1pPr>
          </a:lstStyle>
          <a:p>
            <a:pPr/>
            <a:r>
              <a:t>Flip to back page!</a:t>
            </a:r>
          </a:p>
        </p:txBody>
      </p:sp>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1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718" name="Does the mystery of the universe and the potential of AI to unlock its secrets excite you?"/>
          <p:cNvSpPr/>
          <p:nvPr/>
        </p:nvSpPr>
        <p:spPr>
          <a:xfrm>
            <a:off x="603311" y="791280"/>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Does the mystery of the universe and the potential of AI to unlock its secrets excite you?</a:t>
            </a:r>
          </a:p>
        </p:txBody>
      </p:sp>
      <p:sp>
        <p:nvSpPr>
          <p:cNvPr id="719" name="Activity 2: Identifying Research Problems"/>
          <p:cNvSpPr txBox="1"/>
          <p:nvPr/>
        </p:nvSpPr>
        <p:spPr>
          <a:xfrm>
            <a:off x="6451" y="-825"/>
            <a:ext cx="7549516" cy="5604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000"/>
            </a:lvl1pPr>
          </a:lstStyle>
          <a:p>
            <a:pPr/>
            <a:r>
              <a:t>Activity 2: Identifying Research Problems</a:t>
            </a:r>
          </a:p>
        </p:txBody>
      </p:sp>
      <p:sp>
        <p:nvSpPr>
          <p:cNvPr id="720" name="No"/>
          <p:cNvSpPr txBox="1"/>
          <p:nvPr/>
        </p:nvSpPr>
        <p:spPr>
          <a:xfrm>
            <a:off x="2473911" y="2824694"/>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721" name="Yes"/>
          <p:cNvSpPr txBox="1"/>
          <p:nvPr/>
        </p:nvSpPr>
        <p:spPr>
          <a:xfrm>
            <a:off x="5192938" y="1584117"/>
            <a:ext cx="590424"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a:t>
            </a:r>
          </a:p>
        </p:txBody>
      </p:sp>
      <p:sp>
        <p:nvSpPr>
          <p:cNvPr id="722" name="Can you imagine building intelligent systems that interact with the physical world through robots and automation?"/>
          <p:cNvSpPr/>
          <p:nvPr/>
        </p:nvSpPr>
        <p:spPr>
          <a:xfrm>
            <a:off x="603311" y="4848591"/>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Can you imagine building intelligent systems that interact with the physical world through robots and automation?</a:t>
            </a:r>
          </a:p>
        </p:txBody>
      </p:sp>
      <p:sp>
        <p:nvSpPr>
          <p:cNvPr id="723" name="Yes"/>
          <p:cNvSpPr txBox="1"/>
          <p:nvPr/>
        </p:nvSpPr>
        <p:spPr>
          <a:xfrm>
            <a:off x="5251098" y="5408784"/>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724" name="No"/>
          <p:cNvSpPr txBox="1"/>
          <p:nvPr/>
        </p:nvSpPr>
        <p:spPr>
          <a:xfrm>
            <a:off x="2557743" y="6886315"/>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725" name="Does the idea of using AI to improve human health and well-being motivate you?"/>
          <p:cNvSpPr/>
          <p:nvPr/>
        </p:nvSpPr>
        <p:spPr>
          <a:xfrm>
            <a:off x="603311" y="8470544"/>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Does the idea of using AI to improve human health and well-being motivate you?</a:t>
            </a:r>
          </a:p>
        </p:txBody>
      </p:sp>
      <p:sp>
        <p:nvSpPr>
          <p:cNvPr id="726" name="No"/>
          <p:cNvSpPr txBox="1"/>
          <p:nvPr/>
        </p:nvSpPr>
        <p:spPr>
          <a:xfrm>
            <a:off x="2557744" y="10508269"/>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727" name="Yes"/>
          <p:cNvSpPr txBox="1"/>
          <p:nvPr/>
        </p:nvSpPr>
        <p:spPr>
          <a:xfrm>
            <a:off x="5251098" y="9030738"/>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728" name="Explore the field of AI for Physics and Scientific Discovery - develop AI models for data analysis, anomaly detection, and hypothesis generation in physics experiments, contribute to breakthroughs in areas like particle physics simulations, astrophysical"/>
          <p:cNvSpPr/>
          <p:nvPr/>
        </p:nvSpPr>
        <p:spPr>
          <a:xfrm>
            <a:off x="6389467" y="819532"/>
            <a:ext cx="5785461" cy="3686450"/>
          </a:xfrm>
          <a:prstGeom prst="roundRect">
            <a:avLst>
              <a:gd name="adj" fmla="val 3151"/>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Explore the field of AI for Physics and Scientific Discovery - develop AI models for data analysis, anomaly detection, and hypothesis generation in physics experiments, contribute to breakthroughs in areas like particle physics simulations, astrophysical data analysis, and material science discovery. Think AI-powered telescopes analyzing astronomical data, AI models explaining particle collisions in accelerators, and AI-driven material property prediction for next-generation technologies.</a:t>
            </a:r>
          </a:p>
        </p:txBody>
      </p:sp>
      <p:sp>
        <p:nvSpPr>
          <p:cNvPr id="729" name="Embark on the path of Robotics and Intelligent Control - develop algorithms for robot vision, navigation, and manipulation, build autonomous systems for tasks like object grasping, path planning, and collaborative robotics. Think multi-agent systems, ind"/>
          <p:cNvSpPr/>
          <p:nvPr/>
        </p:nvSpPr>
        <p:spPr>
          <a:xfrm>
            <a:off x="6389467" y="4876843"/>
            <a:ext cx="5785461" cy="3202219"/>
          </a:xfrm>
          <a:prstGeom prst="roundRect">
            <a:avLst>
              <a:gd name="adj" fmla="val 3627"/>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Embark on the path of Robotics and Intelligent Control - develop algorithms for robot vision, navigation, and manipulation, build autonomous systems for tasks like object grasping, path planning, and collaborative robotics. Think multi-agent systems, industrial robots with AI vision, drones navigating complex environments, and collaborative robots assisting humans in healthcare.</a:t>
            </a:r>
          </a:p>
        </p:txBody>
      </p:sp>
      <p:sp>
        <p:nvSpPr>
          <p:cNvPr id="730" name="Explore the field of AI for Healthcare and Medicine - develop AI systems for medical image analysis, disease prediction, and personalized healthcare, contribute to breakthroughs in areas like drug discovery, medical diagnosis, and patient care. Think med"/>
          <p:cNvSpPr/>
          <p:nvPr/>
        </p:nvSpPr>
        <p:spPr>
          <a:xfrm>
            <a:off x="6389467" y="8498797"/>
            <a:ext cx="5785461" cy="3316167"/>
          </a:xfrm>
          <a:prstGeom prst="roundRect">
            <a:avLst>
              <a:gd name="adj" fmla="val 3503"/>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Explore the field of AI for Healthcare and Medicine - develop AI systems for medical image analysis, disease prediction, and personalized healthcare, contribute to breakthroughs in areas like drug discovery, medical diagnosis, and patient care. Think medical image classification for early disease detection, AI-powered medical diagnosis tools, and virtual assistants for mental health support.</a:t>
            </a:r>
          </a:p>
        </p:txBody>
      </p:sp>
      <p:sp>
        <p:nvSpPr>
          <p:cNvPr id="731" name="No"/>
          <p:cNvSpPr txBox="1"/>
          <p:nvPr/>
        </p:nvSpPr>
        <p:spPr>
          <a:xfrm>
            <a:off x="14512267" y="9783327"/>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732" name="Are you intrigued by the potential of AI to transform entire industries and revolutionize society?"/>
          <p:cNvSpPr/>
          <p:nvPr/>
        </p:nvSpPr>
        <p:spPr>
          <a:xfrm>
            <a:off x="12641668" y="10489993"/>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Are you intrigued by the potential of AI to transform entire industries and revolutionize society?</a:t>
            </a:r>
          </a:p>
        </p:txBody>
      </p:sp>
      <p:sp>
        <p:nvSpPr>
          <p:cNvPr id="733" name="Yes"/>
          <p:cNvSpPr txBox="1"/>
          <p:nvPr/>
        </p:nvSpPr>
        <p:spPr>
          <a:xfrm>
            <a:off x="17289456" y="11050187"/>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734" name="Discover the world of AI for Social Good and Sustainability - develop AI systems for tasks like disaster management, climate change mitigation, and resource optimization, contribute to solving global challenges and building a more sustainable future. Thi"/>
          <p:cNvSpPr/>
          <p:nvPr/>
        </p:nvSpPr>
        <p:spPr>
          <a:xfrm>
            <a:off x="18427824" y="8520307"/>
            <a:ext cx="5785461" cy="3510549"/>
          </a:xfrm>
          <a:prstGeom prst="roundRect">
            <a:avLst>
              <a:gd name="adj" fmla="val 330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Discover the world of AI for Social Good and Sustainability - develop AI systems for tasks like disaster management, climate change mitigation, and resource optimization, contribute to solving global challenges and building a more sustainable future. Think AI-powered systems for predicting natural disasters, optimizing energy grids for sustainability, and analyzing social media data for public good.</a:t>
            </a:r>
          </a:p>
        </p:txBody>
      </p:sp>
      <p:sp>
        <p:nvSpPr>
          <p:cNvPr id="735" name="Line"/>
          <p:cNvSpPr/>
          <p:nvPr/>
        </p:nvSpPr>
        <p:spPr>
          <a:xfrm flipH="1">
            <a:off x="2417308" y="2518130"/>
            <a:ext cx="1" cy="2277927"/>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36" name="Line"/>
          <p:cNvSpPr/>
          <p:nvPr/>
        </p:nvSpPr>
        <p:spPr>
          <a:xfrm>
            <a:off x="5071067" y="157583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37" name="Line"/>
          <p:cNvSpPr/>
          <p:nvPr/>
        </p:nvSpPr>
        <p:spPr>
          <a:xfrm>
            <a:off x="5071067" y="5469744"/>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38" name="Line"/>
          <p:cNvSpPr/>
          <p:nvPr/>
        </p:nvSpPr>
        <p:spPr>
          <a:xfrm>
            <a:off x="5071067" y="9458953"/>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39" name="Line"/>
          <p:cNvSpPr/>
          <p:nvPr/>
        </p:nvSpPr>
        <p:spPr>
          <a:xfrm flipH="1">
            <a:off x="2417308" y="6555025"/>
            <a:ext cx="1" cy="1883402"/>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40" name="Line"/>
          <p:cNvSpPr/>
          <p:nvPr/>
        </p:nvSpPr>
        <p:spPr>
          <a:xfrm>
            <a:off x="17091992" y="11500719"/>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41" name="Line"/>
          <p:cNvSpPr/>
          <p:nvPr/>
        </p:nvSpPr>
        <p:spPr>
          <a:xfrm>
            <a:off x="14438232" y="8258049"/>
            <a:ext cx="1" cy="2205760"/>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742" name="Line"/>
          <p:cNvSpPr/>
          <p:nvPr/>
        </p:nvSpPr>
        <p:spPr>
          <a:xfrm flipH="1">
            <a:off x="2417308" y="10114255"/>
            <a:ext cx="1" cy="191660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43" name="Line"/>
          <p:cNvSpPr/>
          <p:nvPr/>
        </p:nvSpPr>
        <p:spPr>
          <a:xfrm>
            <a:off x="2420879" y="11978037"/>
            <a:ext cx="10239260"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44" name="Question &amp; response text has been edited by an LLM."/>
          <p:cNvSpPr txBox="1"/>
          <p:nvPr/>
        </p:nvSpPr>
        <p:spPr>
          <a:xfrm>
            <a:off x="19301893" y="13381756"/>
            <a:ext cx="3521660" cy="28768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200">
                <a:latin typeface="Helvetica Neue Thin"/>
                <a:ea typeface="Helvetica Neue Thin"/>
                <a:cs typeface="Helvetica Neue Thin"/>
                <a:sym typeface="Helvetica Neue Thin"/>
              </a:defRPr>
            </a:lvl1pPr>
          </a:lstStyle>
          <a:p>
            <a:pPr/>
            <a:r>
              <a:t>Question &amp; response text has been edited by an LLM.</a:t>
            </a:r>
          </a:p>
        </p:txBody>
      </p:sp>
      <p:sp>
        <p:nvSpPr>
          <p:cNvPr id="745" name="Instructions: Beginning at the top, answer the questions (honestly!) to discover which research topics &amp; problems might be of interest within your field. Circle the blue boxes that correspond with a good match to your answers, and cross out any that are "/>
          <p:cNvSpPr txBox="1"/>
          <p:nvPr/>
        </p:nvSpPr>
        <p:spPr>
          <a:xfrm>
            <a:off x="541527" y="12412641"/>
            <a:ext cx="23300946" cy="761174"/>
          </a:xfrm>
          <a:prstGeom prst="rect">
            <a:avLst/>
          </a:prstGeom>
          <a:ln w="127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500"/>
              </a:spcBef>
              <a:defRPr sz="2200"/>
            </a:pPr>
            <a:r>
              <a:rPr u="sng"/>
              <a:t>Instructions</a:t>
            </a:r>
            <a:r>
              <a:t>: Beginning at the top, answer the questions (honestly!) to discover which research topics &amp; problems might be of interest within your field. </a:t>
            </a:r>
            <a:r>
              <a:rPr b="1" u="sng"/>
              <a:t>Circle</a:t>
            </a:r>
            <a:r>
              <a:t> the blue boxes that correspond with a good match to your answers, and </a:t>
            </a:r>
            <a:r>
              <a:rPr b="1" u="sng"/>
              <a:t>cross out</a:t>
            </a:r>
            <a:r>
              <a:t> any that are not of interest. Leave the rest unmarked.</a:t>
            </a:r>
          </a:p>
        </p:txBody>
      </p:sp>
      <p:sp>
        <p:nvSpPr>
          <p:cNvPr id="746" name="Page 2/2"/>
          <p:cNvSpPr txBox="1"/>
          <p:nvPr/>
        </p:nvSpPr>
        <p:spPr>
          <a:xfrm>
            <a:off x="22101581" y="765228"/>
            <a:ext cx="825678" cy="29982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400">
                <a:solidFill>
                  <a:srgbClr val="C25D06"/>
                </a:solidFill>
              </a:defRPr>
            </a:lvl1pPr>
          </a:lstStyle>
          <a:p>
            <a:pPr/>
            <a:r>
              <a:t>Page 2/2</a:t>
            </a:r>
          </a:p>
        </p:txBody>
      </p:sp>
      <p:sp>
        <p:nvSpPr>
          <p:cNvPr id="747" name="Congratulations! You've narrowed down your interests in AI applications.…"/>
          <p:cNvSpPr/>
          <p:nvPr/>
        </p:nvSpPr>
        <p:spPr>
          <a:xfrm>
            <a:off x="12793053" y="4458422"/>
            <a:ext cx="10090058" cy="3686449"/>
          </a:xfrm>
          <a:prstGeom prst="roundRect">
            <a:avLst>
              <a:gd name="adj" fmla="val 4478"/>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r>
              <a:t>Congratulations! You've narrowed down your interests in AI applications. </a:t>
            </a:r>
          </a:p>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p>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r>
              <a:t>Analyze specific subfields within your chosen area and identify research problems that align with your skills and passion!</a:t>
            </a:r>
          </a:p>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p>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r>
              <a:t>Remember, AI applications are constantly evolving! Explore emerging areas like AI for Personalized Education, Explainable AI for Transparent decision-making, or AI for Climate Change Mitigation.</a:t>
            </a:r>
          </a:p>
        </p:txBody>
      </p:sp>
      <p:sp>
        <p:nvSpPr>
          <p:cNvPr id="748" name="AI Applications"/>
          <p:cNvSpPr txBox="1"/>
          <p:nvPr/>
        </p:nvSpPr>
        <p:spPr>
          <a:xfrm>
            <a:off x="19849985" y="65343"/>
            <a:ext cx="4201059" cy="8084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AI Applications</a:t>
            </a:r>
          </a:p>
        </p:txBody>
      </p:sp>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751" name="AI Ethics/Fairness"/>
          <p:cNvSpPr txBox="1"/>
          <p:nvPr/>
        </p:nvSpPr>
        <p:spPr>
          <a:xfrm>
            <a:off x="19258427" y="53512"/>
            <a:ext cx="5013047" cy="80843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AI Ethics/Fairness</a:t>
            </a:r>
          </a:p>
        </p:txBody>
      </p:sp>
      <p:sp>
        <p:nvSpPr>
          <p:cNvPr id="752" name="Are you concerned about the moral implications of artificial intelligence? Do you want to ensure AI systems are fair, responsible, and beneficial to society?"/>
          <p:cNvSpPr/>
          <p:nvPr/>
        </p:nvSpPr>
        <p:spPr>
          <a:xfrm>
            <a:off x="603311" y="791280"/>
            <a:ext cx="4412827" cy="2181718"/>
          </a:xfrm>
          <a:prstGeom prst="roundRect">
            <a:avLst>
              <a:gd name="adj" fmla="val 7901"/>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Are you concerned about the moral implications of artificial intelligence? Do you want to ensure AI systems are fair, responsible, and beneficial to society?</a:t>
            </a:r>
          </a:p>
        </p:txBody>
      </p:sp>
      <p:sp>
        <p:nvSpPr>
          <p:cNvPr id="753" name="Activity 2: Identifying Research Problems"/>
          <p:cNvSpPr txBox="1"/>
          <p:nvPr/>
        </p:nvSpPr>
        <p:spPr>
          <a:xfrm>
            <a:off x="6451" y="-825"/>
            <a:ext cx="7549516" cy="5604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000"/>
            </a:lvl1pPr>
          </a:lstStyle>
          <a:p>
            <a:pPr/>
            <a:r>
              <a:t>Activity 2: Identifying Research Problems</a:t>
            </a:r>
          </a:p>
        </p:txBody>
      </p:sp>
      <p:sp>
        <p:nvSpPr>
          <p:cNvPr id="754" name="Yes"/>
          <p:cNvSpPr txBox="1"/>
          <p:nvPr/>
        </p:nvSpPr>
        <p:spPr>
          <a:xfrm>
            <a:off x="2473911" y="3204653"/>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755" name="No"/>
          <p:cNvSpPr txBox="1"/>
          <p:nvPr/>
        </p:nvSpPr>
        <p:spPr>
          <a:xfrm>
            <a:off x="5192938" y="1584117"/>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756" name="Does the potential for bias in AI algorithms intrigue you?"/>
          <p:cNvSpPr/>
          <p:nvPr/>
        </p:nvSpPr>
        <p:spPr>
          <a:xfrm>
            <a:off x="603311" y="4518391"/>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Does the potential for bias in AI algorithms intrigue you?</a:t>
            </a:r>
          </a:p>
        </p:txBody>
      </p:sp>
      <p:sp>
        <p:nvSpPr>
          <p:cNvPr id="757" name="Yes"/>
          <p:cNvSpPr txBox="1"/>
          <p:nvPr/>
        </p:nvSpPr>
        <p:spPr>
          <a:xfrm>
            <a:off x="5251098" y="5078584"/>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758" name="No"/>
          <p:cNvSpPr txBox="1"/>
          <p:nvPr/>
        </p:nvSpPr>
        <p:spPr>
          <a:xfrm>
            <a:off x="2557743" y="6556115"/>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759" name="Are you fascinated by the ethical issues surrounding privacy and surveillance in AI?"/>
          <p:cNvSpPr/>
          <p:nvPr/>
        </p:nvSpPr>
        <p:spPr>
          <a:xfrm>
            <a:off x="603311" y="8470544"/>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Are you fascinated by the ethical issues surrounding privacy and surveillance in AI?</a:t>
            </a:r>
          </a:p>
        </p:txBody>
      </p:sp>
      <p:sp>
        <p:nvSpPr>
          <p:cNvPr id="760" name="No"/>
          <p:cNvSpPr txBox="1"/>
          <p:nvPr/>
        </p:nvSpPr>
        <p:spPr>
          <a:xfrm>
            <a:off x="2557744" y="10508269"/>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761" name="Yes"/>
          <p:cNvSpPr txBox="1"/>
          <p:nvPr/>
        </p:nvSpPr>
        <p:spPr>
          <a:xfrm>
            <a:off x="5251098" y="9030738"/>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762" name="Perhaps another field within CS?"/>
          <p:cNvSpPr/>
          <p:nvPr/>
        </p:nvSpPr>
        <p:spPr>
          <a:xfrm>
            <a:off x="6389467" y="819532"/>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i="1" sz="2000">
                <a:solidFill>
                  <a:srgbClr val="FFFFFF"/>
                </a:solidFill>
              </a:defRPr>
            </a:lvl1pPr>
          </a:lstStyle>
          <a:p>
            <a:pPr/>
            <a:r>
              <a:t>Perhaps another field within CS?</a:t>
            </a:r>
          </a:p>
        </p:txBody>
      </p:sp>
      <p:sp>
        <p:nvSpPr>
          <p:cNvPr id="763" name="Dive into the realm of Algorithmic Bias and Fairness - learn to identify and mitigate bias in data, models, and algorithms, understand fairness metrics, and design algorithms that promote equitable outcomes. Think counterfactual reasoning for fairness an"/>
          <p:cNvSpPr/>
          <p:nvPr/>
        </p:nvSpPr>
        <p:spPr>
          <a:xfrm>
            <a:off x="6389467" y="3877535"/>
            <a:ext cx="5785461" cy="3075869"/>
          </a:xfrm>
          <a:prstGeom prst="roundRect">
            <a:avLst>
              <a:gd name="adj" fmla="val 3776"/>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Dive into the realm of Algorithmic Bias and Fairness - learn to identify and mitigate bias in data, models, and algorithms, understand fairness metrics, and design algorithms that promote equitable outcomes. Think counterfactual reasoning for fairness analysis, mitigating bias in machine learning models, and algorithmic discrimination detection.</a:t>
            </a:r>
          </a:p>
        </p:txBody>
      </p:sp>
      <p:sp>
        <p:nvSpPr>
          <p:cNvPr id="764" name="Explore the world of AI and Privacy - understand the ethical implications of data collection, analysis, and use by AI systems, advocate for responsible data governance, and design privacy-preserving AI solutions. Think anonymization techniques, different"/>
          <p:cNvSpPr/>
          <p:nvPr/>
        </p:nvSpPr>
        <p:spPr>
          <a:xfrm>
            <a:off x="6389467" y="8076845"/>
            <a:ext cx="5785461" cy="2764216"/>
          </a:xfrm>
          <a:prstGeom prst="roundRect">
            <a:avLst>
              <a:gd name="adj" fmla="val 4202"/>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Explore the world of AI and Privacy - understand the ethical implications of data collection, analysis, and use by AI systems, advocate for responsible data governance, and design privacy-preserving AI solutions. Think anonymization techniques, differential privacy, and explainable AI for transparency.</a:t>
            </a:r>
          </a:p>
        </p:txBody>
      </p:sp>
      <p:sp>
        <p:nvSpPr>
          <p:cNvPr id="765" name="Are you passionate about fighting for marginalized communities in the face of algorithmic injustice?"/>
          <p:cNvSpPr/>
          <p:nvPr/>
        </p:nvSpPr>
        <p:spPr>
          <a:xfrm>
            <a:off x="12641668" y="2600840"/>
            <a:ext cx="4412827" cy="1656355"/>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Are you passionate about fighting for marginalized communities in the face of algorithmic injustice?</a:t>
            </a:r>
          </a:p>
        </p:txBody>
      </p:sp>
      <p:sp>
        <p:nvSpPr>
          <p:cNvPr id="766" name="Yes"/>
          <p:cNvSpPr txBox="1"/>
          <p:nvPr/>
        </p:nvSpPr>
        <p:spPr>
          <a:xfrm>
            <a:off x="17289456" y="3161033"/>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767" name="No"/>
          <p:cNvSpPr txBox="1"/>
          <p:nvPr/>
        </p:nvSpPr>
        <p:spPr>
          <a:xfrm>
            <a:off x="14512267" y="5684719"/>
            <a:ext cx="503963" cy="4487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768" name="Does the potential impact of AI on jobs and the future of work excite you?"/>
          <p:cNvSpPr/>
          <p:nvPr/>
        </p:nvSpPr>
        <p:spPr>
          <a:xfrm>
            <a:off x="12641668" y="6508883"/>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Does the potential impact of AI on jobs and the future of work excite you?</a:t>
            </a:r>
          </a:p>
        </p:txBody>
      </p:sp>
      <p:sp>
        <p:nvSpPr>
          <p:cNvPr id="769" name="No"/>
          <p:cNvSpPr txBox="1"/>
          <p:nvPr/>
        </p:nvSpPr>
        <p:spPr>
          <a:xfrm>
            <a:off x="14512267" y="9783327"/>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770" name="Can you imagine building trust and transparency in AI systems?"/>
          <p:cNvSpPr/>
          <p:nvPr/>
        </p:nvSpPr>
        <p:spPr>
          <a:xfrm>
            <a:off x="12641668" y="10489993"/>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Can you imagine building trust and transparency in AI systems?</a:t>
            </a:r>
          </a:p>
        </p:txBody>
      </p:sp>
      <p:sp>
        <p:nvSpPr>
          <p:cNvPr id="771" name="Yes"/>
          <p:cNvSpPr txBox="1"/>
          <p:nvPr/>
        </p:nvSpPr>
        <p:spPr>
          <a:xfrm>
            <a:off x="17289456" y="6800725"/>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772" name="Yes"/>
          <p:cNvSpPr txBox="1"/>
          <p:nvPr/>
        </p:nvSpPr>
        <p:spPr>
          <a:xfrm>
            <a:off x="17289456" y="11050187"/>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773" name="Discover the world of Algorithmic Justice Movements - understand the impact of AI on marginalized groups, join social movements seeking algorithmic fairness, and advocate for responsible AI development for all. Think data activism, community-driven appro"/>
          <p:cNvSpPr/>
          <p:nvPr/>
        </p:nvSpPr>
        <p:spPr>
          <a:xfrm>
            <a:off x="18427824" y="2207456"/>
            <a:ext cx="5785461" cy="2650572"/>
          </a:xfrm>
          <a:prstGeom prst="roundRect">
            <a:avLst>
              <a:gd name="adj" fmla="val 4382"/>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Discover the world of Algorithmic Justice Movements - understand the impact of AI on marginalized groups, join social movements seeking algorithmic fairness, and advocate for responsible AI development for all. Think data activism, community-driven approaches to AI fairness, and policy advocacy for ethical AI.</a:t>
            </a:r>
          </a:p>
        </p:txBody>
      </p:sp>
      <p:sp>
        <p:nvSpPr>
          <p:cNvPr id="774" name="Explore the field of AI and Society - analyze the economic, social, and political implications of AI, contribute to responsible development and deployment of AI, and advocate for ethical considerations in AI adoption. Think job displacement due to automa"/>
          <p:cNvSpPr/>
          <p:nvPr/>
        </p:nvSpPr>
        <p:spPr>
          <a:xfrm>
            <a:off x="18427824" y="6000434"/>
            <a:ext cx="5785461" cy="2764216"/>
          </a:xfrm>
          <a:prstGeom prst="roundRect">
            <a:avLst>
              <a:gd name="adj" fmla="val 4202"/>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Explore the field of AI and Society - analyze the economic, social, and political implications of AI, contribute to responsible development and deployment of AI, and advocate for ethical considerations in AI adoption. Think job displacement due to automation, AI for social good, and ethical frameworks for AI governance.</a:t>
            </a:r>
          </a:p>
        </p:txBody>
      </p:sp>
      <p:sp>
        <p:nvSpPr>
          <p:cNvPr id="775" name="Embark on the path of Explainable AI and Human-AI Interaction - develop methods to explain how AI systems make decisions, design interfaces that foster trust and understanding between humans and AI, and promote user control over AI technologies. Think in"/>
          <p:cNvSpPr/>
          <p:nvPr/>
        </p:nvSpPr>
        <p:spPr>
          <a:xfrm>
            <a:off x="18427824" y="9384700"/>
            <a:ext cx="5785461" cy="2747756"/>
          </a:xfrm>
          <a:prstGeom prst="roundRect">
            <a:avLst>
              <a:gd name="adj" fmla="val 4227"/>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Embark on the path of Explainable AI and Human-AI Interaction - develop methods to explain how AI systems make decisions, design interfaces that foster trust and understanding between humans and AI, and promote user control over AI technologies. Think interpretable machine learning models, explainable reasoning frameworks, and responsible chatbot design.</a:t>
            </a:r>
          </a:p>
        </p:txBody>
      </p:sp>
      <p:sp>
        <p:nvSpPr>
          <p:cNvPr id="776" name="Line"/>
          <p:cNvSpPr/>
          <p:nvPr/>
        </p:nvSpPr>
        <p:spPr>
          <a:xfrm flipH="1">
            <a:off x="2417308" y="2971208"/>
            <a:ext cx="1" cy="1494649"/>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77" name="Line"/>
          <p:cNvSpPr/>
          <p:nvPr/>
        </p:nvSpPr>
        <p:spPr>
          <a:xfrm>
            <a:off x="5071067" y="157583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78" name="Line"/>
          <p:cNvSpPr/>
          <p:nvPr/>
        </p:nvSpPr>
        <p:spPr>
          <a:xfrm>
            <a:off x="5071067" y="5139544"/>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79" name="Line"/>
          <p:cNvSpPr/>
          <p:nvPr/>
        </p:nvSpPr>
        <p:spPr>
          <a:xfrm>
            <a:off x="5071067" y="9458953"/>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80" name="Line"/>
          <p:cNvSpPr/>
          <p:nvPr/>
        </p:nvSpPr>
        <p:spPr>
          <a:xfrm flipH="1">
            <a:off x="2417308" y="6166412"/>
            <a:ext cx="1" cy="2272015"/>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81" name="Line"/>
          <p:cNvSpPr/>
          <p:nvPr/>
        </p:nvSpPr>
        <p:spPr>
          <a:xfrm>
            <a:off x="17091992" y="3244310"/>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82" name="Line"/>
          <p:cNvSpPr/>
          <p:nvPr/>
        </p:nvSpPr>
        <p:spPr>
          <a:xfrm>
            <a:off x="17091992" y="731575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83" name="Line"/>
          <p:cNvSpPr/>
          <p:nvPr/>
        </p:nvSpPr>
        <p:spPr>
          <a:xfrm>
            <a:off x="17091992" y="11500719"/>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84" name="Line"/>
          <p:cNvSpPr/>
          <p:nvPr/>
        </p:nvSpPr>
        <p:spPr>
          <a:xfrm>
            <a:off x="14438232" y="4271179"/>
            <a:ext cx="1" cy="2205760"/>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785" name="Line"/>
          <p:cNvSpPr/>
          <p:nvPr/>
        </p:nvSpPr>
        <p:spPr>
          <a:xfrm>
            <a:off x="14438232" y="8258049"/>
            <a:ext cx="1" cy="2205760"/>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786" name="Line"/>
          <p:cNvSpPr/>
          <p:nvPr/>
        </p:nvSpPr>
        <p:spPr>
          <a:xfrm flipH="1">
            <a:off x="2417308" y="10114255"/>
            <a:ext cx="1" cy="191660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87" name="Line"/>
          <p:cNvSpPr/>
          <p:nvPr/>
        </p:nvSpPr>
        <p:spPr>
          <a:xfrm>
            <a:off x="2420879" y="11978037"/>
            <a:ext cx="10239260"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788" name="Question &amp; response text has been edited by an LLM."/>
          <p:cNvSpPr txBox="1"/>
          <p:nvPr/>
        </p:nvSpPr>
        <p:spPr>
          <a:xfrm>
            <a:off x="19301893" y="13381756"/>
            <a:ext cx="3521660" cy="28768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200">
                <a:latin typeface="Helvetica Neue Thin"/>
                <a:ea typeface="Helvetica Neue Thin"/>
                <a:cs typeface="Helvetica Neue Thin"/>
                <a:sym typeface="Helvetica Neue Thin"/>
              </a:defRPr>
            </a:lvl1pPr>
          </a:lstStyle>
          <a:p>
            <a:pPr/>
            <a:r>
              <a:t>Question &amp; response text has been edited by an LLM.</a:t>
            </a:r>
          </a:p>
        </p:txBody>
      </p:sp>
      <p:sp>
        <p:nvSpPr>
          <p:cNvPr id="789" name="Instructions: Beginning at the top, answer the questions (honestly!) to discover which research topics &amp; problems might be of interest within your field. Circle the blue boxes that correspond with a good match to your answers, and cross out any that are "/>
          <p:cNvSpPr txBox="1"/>
          <p:nvPr/>
        </p:nvSpPr>
        <p:spPr>
          <a:xfrm>
            <a:off x="541527" y="12412641"/>
            <a:ext cx="23300946" cy="761174"/>
          </a:xfrm>
          <a:prstGeom prst="rect">
            <a:avLst/>
          </a:prstGeom>
          <a:ln w="127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500"/>
              </a:spcBef>
              <a:defRPr sz="2200"/>
            </a:pPr>
            <a:r>
              <a:rPr u="sng"/>
              <a:t>Instructions</a:t>
            </a:r>
            <a:r>
              <a:t>: Beginning at the top, answer the questions (honestly!) to discover which research topics &amp; problems might be of interest within your field. </a:t>
            </a:r>
            <a:r>
              <a:rPr b="1" u="sng"/>
              <a:t>Circle</a:t>
            </a:r>
            <a:r>
              <a:t> the blue boxes that correspond with a good match to your answers, and </a:t>
            </a:r>
            <a:r>
              <a:rPr b="1" u="sng"/>
              <a:t>cross out</a:t>
            </a:r>
            <a:r>
              <a:t> any that are not of interest. Leave the rest unmarked.</a:t>
            </a:r>
          </a:p>
        </p:txBody>
      </p:sp>
      <p:sp>
        <p:nvSpPr>
          <p:cNvPr id="790" name="Page 1/2"/>
          <p:cNvSpPr txBox="1"/>
          <p:nvPr/>
        </p:nvSpPr>
        <p:spPr>
          <a:xfrm>
            <a:off x="22101581" y="765228"/>
            <a:ext cx="825678" cy="29982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400">
                <a:solidFill>
                  <a:srgbClr val="C25D06"/>
                </a:solidFill>
              </a:defRPr>
            </a:lvl1pPr>
          </a:lstStyle>
          <a:p>
            <a:pPr/>
            <a:r>
              <a:t>Page 1/2</a:t>
            </a:r>
          </a:p>
        </p:txBody>
      </p:sp>
      <p:sp>
        <p:nvSpPr>
          <p:cNvPr id="791" name="Line"/>
          <p:cNvSpPr/>
          <p:nvPr/>
        </p:nvSpPr>
        <p:spPr>
          <a:xfrm>
            <a:off x="14438233" y="1547064"/>
            <a:ext cx="1" cy="1027026"/>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792" name="No"/>
          <p:cNvSpPr txBox="1"/>
          <p:nvPr/>
        </p:nvSpPr>
        <p:spPr>
          <a:xfrm>
            <a:off x="14512267" y="1845193"/>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793" name="Flip to back page!"/>
          <p:cNvSpPr txBox="1"/>
          <p:nvPr/>
        </p:nvSpPr>
        <p:spPr>
          <a:xfrm>
            <a:off x="13373335" y="1008449"/>
            <a:ext cx="2435328" cy="44902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2300">
                <a:solidFill>
                  <a:srgbClr val="C25D06"/>
                </a:solidFill>
              </a:defRPr>
            </a:lvl1pPr>
          </a:lstStyle>
          <a:p>
            <a:pPr/>
            <a:r>
              <a:t>Flip to back page!</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Identifying Research Topics"/>
          <p:cNvSpPr txBox="1"/>
          <p:nvPr>
            <p:ph type="title"/>
          </p:nvPr>
        </p:nvSpPr>
        <p:spPr>
          <a:prstGeom prst="rect">
            <a:avLst/>
          </a:prstGeom>
        </p:spPr>
        <p:txBody>
          <a:bodyPr/>
          <a:lstStyle/>
          <a:p>
            <a:pPr/>
            <a:r>
              <a:t>Identifying Research Topics</a:t>
            </a:r>
          </a:p>
        </p:txBody>
      </p:sp>
      <p:sp>
        <p:nvSpPr>
          <p:cNvPr id="190" name="Getting started in new field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i="1"/>
            </a:lvl1pPr>
          </a:lstStyle>
          <a:p>
            <a:pPr/>
            <a:r>
              <a:t>Getting started in new fields</a:t>
            </a:r>
          </a:p>
        </p:txBody>
      </p:sp>
      <p:sp>
        <p:nvSpPr>
          <p:cNvPr id="191" name="Terms:…"/>
          <p:cNvSpPr txBox="1"/>
          <p:nvPr>
            <p:ph type="body" sz="half" idx="1"/>
          </p:nvPr>
        </p:nvSpPr>
        <p:spPr>
          <a:xfrm>
            <a:off x="1206500" y="4248504"/>
            <a:ext cx="12599611" cy="8256012"/>
          </a:xfrm>
          <a:prstGeom prst="rect">
            <a:avLst/>
          </a:prstGeom>
        </p:spPr>
        <p:txBody>
          <a:bodyPr/>
          <a:lstStyle/>
          <a:p>
            <a:pPr marL="0" indent="0">
              <a:lnSpc>
                <a:spcPct val="100000"/>
              </a:lnSpc>
              <a:buSzTx/>
              <a:buNone/>
              <a:defRPr sz="3400"/>
            </a:pPr>
            <a:r>
              <a:t>Terms:</a:t>
            </a:r>
          </a:p>
          <a:p>
            <a:pPr lvl="1">
              <a:lnSpc>
                <a:spcPct val="100000"/>
              </a:lnSpc>
              <a:defRPr i="1" sz="3400"/>
            </a:pPr>
            <a:r>
              <a:rPr b="1"/>
              <a:t>field</a:t>
            </a:r>
            <a:r>
              <a:t> = area within CS</a:t>
            </a:r>
          </a:p>
          <a:p>
            <a:pPr lvl="1">
              <a:lnSpc>
                <a:spcPct val="100000"/>
              </a:lnSpc>
              <a:defRPr i="1" sz="3400"/>
            </a:pPr>
            <a:r>
              <a:rPr b="1"/>
              <a:t>topic</a:t>
            </a:r>
            <a:r>
              <a:t> = concept within the field</a:t>
            </a:r>
          </a:p>
          <a:p>
            <a:pPr lvl="1">
              <a:lnSpc>
                <a:spcPct val="100000"/>
              </a:lnSpc>
              <a:defRPr i="1" sz="3400"/>
            </a:pPr>
            <a:r>
              <a:rPr b="1"/>
              <a:t>problem</a:t>
            </a:r>
            <a:r>
              <a:t> = specific focus within the topic </a:t>
            </a:r>
          </a:p>
          <a:p>
            <a:pPr lvl="1">
              <a:lnSpc>
                <a:spcPct val="100000"/>
              </a:lnSpc>
              <a:defRPr i="1" sz="3400"/>
            </a:pPr>
            <a:r>
              <a:rPr b="1"/>
              <a:t>approach</a:t>
            </a:r>
            <a:r>
              <a:t> = unique methods for addressing the problem</a:t>
            </a:r>
          </a:p>
        </p:txBody>
      </p:sp>
      <p:sp>
        <p:nvSpPr>
          <p:cNvPr id="192" name="Slide Number"/>
          <p:cNvSpPr txBox="1"/>
          <p:nvPr>
            <p:ph type="sldNum" sz="quarter" idx="2"/>
          </p:nvPr>
        </p:nvSpPr>
        <p:spPr>
          <a:xfrm>
            <a:off x="23742678" y="13264211"/>
            <a:ext cx="241402"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93" name="Example:…"/>
          <p:cNvSpPr txBox="1"/>
          <p:nvPr/>
        </p:nvSpPr>
        <p:spPr>
          <a:xfrm>
            <a:off x="13749148" y="3921516"/>
            <a:ext cx="10632024" cy="700869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2413955">
              <a:lnSpc>
                <a:spcPct val="100000"/>
              </a:lnSpc>
              <a:spcBef>
                <a:spcPts val="4400"/>
              </a:spcBef>
              <a:defRPr sz="3366">
                <a:solidFill>
                  <a:schemeClr val="accent1">
                    <a:hueOff val="114395"/>
                    <a:lumOff val="-24975"/>
                  </a:schemeClr>
                </a:solidFill>
              </a:defRPr>
            </a:pPr>
            <a:r>
              <a:rPr i="1"/>
              <a:t>Example</a:t>
            </a:r>
            <a:r>
              <a:t>: </a:t>
            </a:r>
          </a:p>
          <a:p>
            <a:pPr lvl="1" marL="1207008" indent="-603504" defTabSz="2413955">
              <a:lnSpc>
                <a:spcPct val="100000"/>
              </a:lnSpc>
              <a:spcBef>
                <a:spcPts val="4400"/>
              </a:spcBef>
              <a:buSzPct val="123000"/>
              <a:buChar char="•"/>
              <a:defRPr i="1" sz="3366">
                <a:solidFill>
                  <a:schemeClr val="accent1">
                    <a:hueOff val="114395"/>
                    <a:lumOff val="-24975"/>
                  </a:schemeClr>
                </a:solidFill>
              </a:defRPr>
            </a:pPr>
            <a:r>
              <a:t>Artificial Intelligence / Machine Learning</a:t>
            </a:r>
          </a:p>
          <a:p>
            <a:pPr lvl="1" marL="1207008" indent="-603504" defTabSz="2413955">
              <a:lnSpc>
                <a:spcPct val="100000"/>
              </a:lnSpc>
              <a:spcBef>
                <a:spcPts val="4400"/>
              </a:spcBef>
              <a:buSzPct val="123000"/>
              <a:buChar char="•"/>
              <a:defRPr i="1" sz="3366">
                <a:solidFill>
                  <a:schemeClr val="accent1">
                    <a:hueOff val="114395"/>
                    <a:lumOff val="-24975"/>
                  </a:schemeClr>
                </a:solidFill>
              </a:defRPr>
            </a:pPr>
            <a:r>
              <a:t>Explainable AI</a:t>
            </a:r>
          </a:p>
          <a:p>
            <a:pPr lvl="1" marL="1207008" indent="-603504" defTabSz="2413955">
              <a:lnSpc>
                <a:spcPct val="100000"/>
              </a:lnSpc>
              <a:spcBef>
                <a:spcPts val="4400"/>
              </a:spcBef>
              <a:buSzPct val="123000"/>
              <a:buChar char="•"/>
              <a:defRPr i="1" sz="3366">
                <a:solidFill>
                  <a:schemeClr val="accent1">
                    <a:hueOff val="114395"/>
                    <a:lumOff val="-24975"/>
                  </a:schemeClr>
                </a:solidFill>
              </a:defRPr>
            </a:pPr>
            <a:r>
              <a:t>Deep learning models are not easily interpretable, which is problematic for some applications (e.g. healthcare)</a:t>
            </a:r>
          </a:p>
          <a:p>
            <a:pPr lvl="1" marL="1207008" indent="-603504" defTabSz="2413955">
              <a:lnSpc>
                <a:spcPct val="100000"/>
              </a:lnSpc>
              <a:spcBef>
                <a:spcPts val="4400"/>
              </a:spcBef>
              <a:buSzPct val="123000"/>
              <a:buChar char="•"/>
              <a:defRPr i="1" sz="3366">
                <a:solidFill>
                  <a:schemeClr val="accent1">
                    <a:hueOff val="114395"/>
                    <a:lumOff val="-24975"/>
                  </a:schemeClr>
                </a:solidFill>
              </a:defRPr>
            </a:pPr>
            <a:r>
              <a:t>Integrated gradients attempt to explain why a model classifies an input as it does, by comparing it with a baseline input.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9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93" grpId="1"/>
    </p:bldLst>
  </p:timing>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9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796" name="Does the design of AI systems from a human-centered perspective intrigue you?"/>
          <p:cNvSpPr/>
          <p:nvPr/>
        </p:nvSpPr>
        <p:spPr>
          <a:xfrm>
            <a:off x="603311" y="791280"/>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Does the design of AI systems from a human-centered perspective intrigue you?</a:t>
            </a:r>
          </a:p>
        </p:txBody>
      </p:sp>
      <p:sp>
        <p:nvSpPr>
          <p:cNvPr id="797" name="Activity 2: Identifying Research Problems"/>
          <p:cNvSpPr txBox="1"/>
          <p:nvPr/>
        </p:nvSpPr>
        <p:spPr>
          <a:xfrm>
            <a:off x="6451" y="-825"/>
            <a:ext cx="7549516" cy="5604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000"/>
            </a:lvl1pPr>
          </a:lstStyle>
          <a:p>
            <a:pPr/>
            <a:r>
              <a:t>Activity 2: Identifying Research Problems</a:t>
            </a:r>
          </a:p>
        </p:txBody>
      </p:sp>
      <p:sp>
        <p:nvSpPr>
          <p:cNvPr id="798" name="No"/>
          <p:cNvSpPr txBox="1"/>
          <p:nvPr/>
        </p:nvSpPr>
        <p:spPr>
          <a:xfrm>
            <a:off x="2473911" y="2824694"/>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799" name="Yes"/>
          <p:cNvSpPr txBox="1"/>
          <p:nvPr/>
        </p:nvSpPr>
        <p:spPr>
          <a:xfrm>
            <a:off x="5192938" y="1584117"/>
            <a:ext cx="590424"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a:t>
            </a:r>
          </a:p>
        </p:txBody>
      </p:sp>
      <p:sp>
        <p:nvSpPr>
          <p:cNvPr id="800" name="Can you imagine the ethical challenges and opportunities presented by emerging technologies like quantum computing?"/>
          <p:cNvSpPr/>
          <p:nvPr/>
        </p:nvSpPr>
        <p:spPr>
          <a:xfrm>
            <a:off x="603311" y="4518391"/>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Can you imagine the ethical challenges and opportunities presented by emerging technologies like quantum computing?</a:t>
            </a:r>
          </a:p>
        </p:txBody>
      </p:sp>
      <p:sp>
        <p:nvSpPr>
          <p:cNvPr id="801" name="Yes"/>
          <p:cNvSpPr txBox="1"/>
          <p:nvPr/>
        </p:nvSpPr>
        <p:spPr>
          <a:xfrm>
            <a:off x="5251098" y="5078584"/>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802" name="No"/>
          <p:cNvSpPr txBox="1"/>
          <p:nvPr/>
        </p:nvSpPr>
        <p:spPr>
          <a:xfrm>
            <a:off x="2557743" y="6556115"/>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803" name="Dive into the realm of Human-Centered AI Design - understand the needs and expectations of users, design AI systems that are accessible, inclusive, and user-friendly, and promote responsible human-AI collaboration. Think inclusive design principles for A"/>
          <p:cNvSpPr/>
          <p:nvPr/>
        </p:nvSpPr>
        <p:spPr>
          <a:xfrm>
            <a:off x="6389467" y="819532"/>
            <a:ext cx="5785461" cy="2910719"/>
          </a:xfrm>
          <a:prstGeom prst="roundRect">
            <a:avLst>
              <a:gd name="adj" fmla="val 3991"/>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Dive into the realm of Human-Centered AI Design - understand the needs and expectations of users, design AI systems that are accessible, inclusive, and user-friendly, and promote responsible human-AI collaboration. Think inclusive design principles for AI, user experience research with AI, and designing for trust and empowerment.</a:t>
            </a:r>
          </a:p>
        </p:txBody>
      </p:sp>
      <p:sp>
        <p:nvSpPr>
          <p:cNvPr id="804" name="Explore the field of Quantum Computing and its Ethical Implications - understand the unique ethical considerations of quantum AI, analyze potential impacts on privacy, security, and fairness, and contribute to responsible development and governance of qu"/>
          <p:cNvSpPr/>
          <p:nvPr/>
        </p:nvSpPr>
        <p:spPr>
          <a:xfrm>
            <a:off x="6389467" y="4546643"/>
            <a:ext cx="5785461" cy="3383415"/>
          </a:xfrm>
          <a:prstGeom prst="roundRect">
            <a:avLst>
              <a:gd name="adj" fmla="val 3433"/>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Explore the field of Quantum Computing and its Ethical Implications - understand the unique ethical considerations of quantum AI, analyze potential impacts on privacy, security, and fairness, and contribute to responsible development and governance of quantum technologies. Think quantum cryptography and its impact on privacy, bias in quantum algorithms, and responsible AI governance frameworks.</a:t>
            </a:r>
          </a:p>
        </p:txBody>
      </p:sp>
      <p:sp>
        <p:nvSpPr>
          <p:cNvPr id="805" name="Line"/>
          <p:cNvSpPr/>
          <p:nvPr/>
        </p:nvSpPr>
        <p:spPr>
          <a:xfrm flipH="1">
            <a:off x="2417308" y="2518130"/>
            <a:ext cx="1" cy="1947727"/>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06" name="Line"/>
          <p:cNvSpPr/>
          <p:nvPr/>
        </p:nvSpPr>
        <p:spPr>
          <a:xfrm>
            <a:off x="5071067" y="157583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07" name="Line"/>
          <p:cNvSpPr/>
          <p:nvPr/>
        </p:nvSpPr>
        <p:spPr>
          <a:xfrm>
            <a:off x="5071067" y="5139544"/>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08" name="Line"/>
          <p:cNvSpPr/>
          <p:nvPr/>
        </p:nvSpPr>
        <p:spPr>
          <a:xfrm flipH="1">
            <a:off x="2417308" y="6166412"/>
            <a:ext cx="1" cy="2272015"/>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09" name="Question &amp; response text has been edited by an LLM."/>
          <p:cNvSpPr txBox="1"/>
          <p:nvPr/>
        </p:nvSpPr>
        <p:spPr>
          <a:xfrm>
            <a:off x="19301893" y="13381756"/>
            <a:ext cx="3521660" cy="28768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200">
                <a:latin typeface="Helvetica Neue Thin"/>
                <a:ea typeface="Helvetica Neue Thin"/>
                <a:cs typeface="Helvetica Neue Thin"/>
                <a:sym typeface="Helvetica Neue Thin"/>
              </a:defRPr>
            </a:lvl1pPr>
          </a:lstStyle>
          <a:p>
            <a:pPr/>
            <a:r>
              <a:t>Question &amp; response text has been edited by an LLM.</a:t>
            </a:r>
          </a:p>
        </p:txBody>
      </p:sp>
      <p:sp>
        <p:nvSpPr>
          <p:cNvPr id="810" name="Instructions: Beginning at the top, answer the questions (honestly!) to discover which research topics &amp; problems might be of interest within your field. Circle the blue boxes that correspond with a good match to your answers, and cross out any that are "/>
          <p:cNvSpPr txBox="1"/>
          <p:nvPr/>
        </p:nvSpPr>
        <p:spPr>
          <a:xfrm>
            <a:off x="541527" y="12412641"/>
            <a:ext cx="23300946" cy="761174"/>
          </a:xfrm>
          <a:prstGeom prst="rect">
            <a:avLst/>
          </a:prstGeom>
          <a:ln w="127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500"/>
              </a:spcBef>
              <a:defRPr sz="2200"/>
            </a:pPr>
            <a:r>
              <a:rPr u="sng"/>
              <a:t>Instructions</a:t>
            </a:r>
            <a:r>
              <a:t>: Beginning at the top, answer the questions (honestly!) to discover which research topics &amp; problems might be of interest within your field. </a:t>
            </a:r>
            <a:r>
              <a:rPr b="1" u="sng"/>
              <a:t>Circle</a:t>
            </a:r>
            <a:r>
              <a:t> the blue boxes that correspond with a good match to your answers, and </a:t>
            </a:r>
            <a:r>
              <a:rPr b="1" u="sng"/>
              <a:t>cross out</a:t>
            </a:r>
            <a:r>
              <a:t> any that are not of interest. Leave the rest unmarked.</a:t>
            </a:r>
          </a:p>
        </p:txBody>
      </p:sp>
      <p:sp>
        <p:nvSpPr>
          <p:cNvPr id="811" name="Page 2/2"/>
          <p:cNvSpPr txBox="1"/>
          <p:nvPr/>
        </p:nvSpPr>
        <p:spPr>
          <a:xfrm>
            <a:off x="22101581" y="765228"/>
            <a:ext cx="825678" cy="29982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400">
                <a:solidFill>
                  <a:srgbClr val="C25D06"/>
                </a:solidFill>
              </a:defRPr>
            </a:lvl1pPr>
          </a:lstStyle>
          <a:p>
            <a:pPr/>
            <a:r>
              <a:t>Page 2/2</a:t>
            </a:r>
          </a:p>
        </p:txBody>
      </p:sp>
      <p:sp>
        <p:nvSpPr>
          <p:cNvPr id="812" name="Congratulations! You've narrowed down your interests in AI ethics and fairness.…"/>
          <p:cNvSpPr/>
          <p:nvPr/>
        </p:nvSpPr>
        <p:spPr>
          <a:xfrm>
            <a:off x="541883" y="8482600"/>
            <a:ext cx="10090059" cy="3254298"/>
          </a:xfrm>
          <a:prstGeom prst="roundRect">
            <a:avLst>
              <a:gd name="adj" fmla="val 5072"/>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r>
              <a:t>Congratulations! You've narrowed down your interests in AI ethics and fairness.</a:t>
            </a:r>
          </a:p>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p>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r>
              <a:t>Remember, AI ethics and fairness is a rapidly evolving field! </a:t>
            </a:r>
          </a:p>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p>
          <a:p>
            <a: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pPr>
            <a:r>
              <a:t>Explore emerging areas like Algorithmic Accountability Frameworks, Explainable AI for Explainable Policies, or AI for Global Public Good.</a:t>
            </a:r>
          </a:p>
        </p:txBody>
      </p:sp>
      <p:sp>
        <p:nvSpPr>
          <p:cNvPr id="813" name="AI Ethics/Fairness"/>
          <p:cNvSpPr txBox="1"/>
          <p:nvPr/>
        </p:nvSpPr>
        <p:spPr>
          <a:xfrm>
            <a:off x="19258427" y="53512"/>
            <a:ext cx="5013047" cy="80843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AI Ethics/Fairness</a:t>
            </a:r>
          </a:p>
        </p:txBody>
      </p:sp>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815" name="Slide Number"/>
          <p:cNvSpPr txBox="1"/>
          <p:nvPr>
            <p:ph type="sldNum" sz="quarter" idx="2"/>
          </p:nvPr>
        </p:nvSpPr>
        <p:spPr>
          <a:xfrm>
            <a:off x="23736391" y="13264211"/>
            <a:ext cx="253976"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816" name="?"/>
          <p:cNvSpPr txBox="1"/>
          <p:nvPr/>
        </p:nvSpPr>
        <p:spPr>
          <a:xfrm>
            <a:off x="20500699" y="65343"/>
            <a:ext cx="453238" cy="8084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p>
        </p:txBody>
      </p:sp>
      <p:sp>
        <p:nvSpPr>
          <p:cNvPr id="817" name="1"/>
          <p:cNvSpPr/>
          <p:nvPr/>
        </p:nvSpPr>
        <p:spPr>
          <a:xfrm>
            <a:off x="603311" y="791280"/>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1</a:t>
            </a:r>
          </a:p>
        </p:txBody>
      </p:sp>
      <p:sp>
        <p:nvSpPr>
          <p:cNvPr id="818" name="Activity 2: Identifying Research Problems"/>
          <p:cNvSpPr txBox="1"/>
          <p:nvPr/>
        </p:nvSpPr>
        <p:spPr>
          <a:xfrm>
            <a:off x="6451" y="-825"/>
            <a:ext cx="7549516" cy="5604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000"/>
            </a:lvl1pPr>
          </a:lstStyle>
          <a:p>
            <a:pPr/>
            <a:r>
              <a:t>Activity 2: Identifying Research Problems</a:t>
            </a:r>
          </a:p>
        </p:txBody>
      </p:sp>
      <p:sp>
        <p:nvSpPr>
          <p:cNvPr id="819" name="Yes"/>
          <p:cNvSpPr txBox="1"/>
          <p:nvPr/>
        </p:nvSpPr>
        <p:spPr>
          <a:xfrm>
            <a:off x="2473911" y="2824694"/>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820" name="No"/>
          <p:cNvSpPr txBox="1"/>
          <p:nvPr/>
        </p:nvSpPr>
        <p:spPr>
          <a:xfrm>
            <a:off x="5192938" y="1584117"/>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821" name="2"/>
          <p:cNvSpPr/>
          <p:nvPr/>
        </p:nvSpPr>
        <p:spPr>
          <a:xfrm>
            <a:off x="603311" y="4518391"/>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2</a:t>
            </a:r>
          </a:p>
        </p:txBody>
      </p:sp>
      <p:sp>
        <p:nvSpPr>
          <p:cNvPr id="822" name="Yes"/>
          <p:cNvSpPr txBox="1"/>
          <p:nvPr/>
        </p:nvSpPr>
        <p:spPr>
          <a:xfrm>
            <a:off x="5251098" y="5078584"/>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823" name="No"/>
          <p:cNvSpPr txBox="1"/>
          <p:nvPr/>
        </p:nvSpPr>
        <p:spPr>
          <a:xfrm>
            <a:off x="2557743" y="6556115"/>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824" name="3"/>
          <p:cNvSpPr/>
          <p:nvPr/>
        </p:nvSpPr>
        <p:spPr>
          <a:xfrm>
            <a:off x="603311" y="8470544"/>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3</a:t>
            </a:r>
          </a:p>
        </p:txBody>
      </p:sp>
      <p:sp>
        <p:nvSpPr>
          <p:cNvPr id="825" name="No"/>
          <p:cNvSpPr txBox="1"/>
          <p:nvPr/>
        </p:nvSpPr>
        <p:spPr>
          <a:xfrm>
            <a:off x="2557744" y="10508269"/>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826" name="Yes"/>
          <p:cNvSpPr txBox="1"/>
          <p:nvPr/>
        </p:nvSpPr>
        <p:spPr>
          <a:xfrm>
            <a:off x="5251098" y="9030738"/>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827" name="Perhaps another field within CS?"/>
          <p:cNvSpPr/>
          <p:nvPr/>
        </p:nvSpPr>
        <p:spPr>
          <a:xfrm>
            <a:off x="6389467" y="819532"/>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i="1" sz="2000">
                <a:solidFill>
                  <a:srgbClr val="FFFFFF"/>
                </a:solidFill>
              </a:defRPr>
            </a:lvl1pPr>
          </a:lstStyle>
          <a:p>
            <a:pPr/>
            <a:r>
              <a:t>Perhaps another field within CS?</a:t>
            </a:r>
          </a:p>
        </p:txBody>
      </p:sp>
      <p:sp>
        <p:nvSpPr>
          <p:cNvPr id="828" name="?"/>
          <p:cNvSpPr/>
          <p:nvPr/>
        </p:nvSpPr>
        <p:spPr>
          <a:xfrm>
            <a:off x="6389467" y="4546643"/>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t>
            </a:r>
          </a:p>
        </p:txBody>
      </p:sp>
      <p:sp>
        <p:nvSpPr>
          <p:cNvPr id="829" name="?"/>
          <p:cNvSpPr/>
          <p:nvPr/>
        </p:nvSpPr>
        <p:spPr>
          <a:xfrm>
            <a:off x="6389467" y="8498797"/>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t>
            </a:r>
          </a:p>
        </p:txBody>
      </p:sp>
      <p:sp>
        <p:nvSpPr>
          <p:cNvPr id="830" name="6"/>
          <p:cNvSpPr/>
          <p:nvPr/>
        </p:nvSpPr>
        <p:spPr>
          <a:xfrm>
            <a:off x="12641668" y="2600840"/>
            <a:ext cx="4412827" cy="1656355"/>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6</a:t>
            </a:r>
          </a:p>
        </p:txBody>
      </p:sp>
      <p:sp>
        <p:nvSpPr>
          <p:cNvPr id="831" name="Yes"/>
          <p:cNvSpPr txBox="1"/>
          <p:nvPr/>
        </p:nvSpPr>
        <p:spPr>
          <a:xfrm>
            <a:off x="17289456" y="3161033"/>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832" name="No"/>
          <p:cNvSpPr txBox="1"/>
          <p:nvPr/>
        </p:nvSpPr>
        <p:spPr>
          <a:xfrm>
            <a:off x="14512267" y="5684719"/>
            <a:ext cx="503963" cy="4487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833" name="5"/>
          <p:cNvSpPr/>
          <p:nvPr/>
        </p:nvSpPr>
        <p:spPr>
          <a:xfrm>
            <a:off x="12641668" y="6508883"/>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5</a:t>
            </a:r>
          </a:p>
        </p:txBody>
      </p:sp>
      <p:sp>
        <p:nvSpPr>
          <p:cNvPr id="834" name="No"/>
          <p:cNvSpPr txBox="1"/>
          <p:nvPr/>
        </p:nvSpPr>
        <p:spPr>
          <a:xfrm>
            <a:off x="14512267" y="9783327"/>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835" name="4"/>
          <p:cNvSpPr/>
          <p:nvPr/>
        </p:nvSpPr>
        <p:spPr>
          <a:xfrm>
            <a:off x="12641668" y="10489993"/>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4</a:t>
            </a:r>
          </a:p>
        </p:txBody>
      </p:sp>
      <p:sp>
        <p:nvSpPr>
          <p:cNvPr id="836" name="Yes"/>
          <p:cNvSpPr txBox="1"/>
          <p:nvPr/>
        </p:nvSpPr>
        <p:spPr>
          <a:xfrm>
            <a:off x="17289456" y="6800725"/>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837" name="Yes"/>
          <p:cNvSpPr txBox="1"/>
          <p:nvPr/>
        </p:nvSpPr>
        <p:spPr>
          <a:xfrm>
            <a:off x="17289456" y="11050187"/>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838" name="?"/>
          <p:cNvSpPr/>
          <p:nvPr/>
        </p:nvSpPr>
        <p:spPr>
          <a:xfrm>
            <a:off x="18427824" y="2629092"/>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t>
            </a:r>
          </a:p>
        </p:txBody>
      </p:sp>
      <p:sp>
        <p:nvSpPr>
          <p:cNvPr id="839" name="?"/>
          <p:cNvSpPr/>
          <p:nvPr/>
        </p:nvSpPr>
        <p:spPr>
          <a:xfrm>
            <a:off x="18427824" y="6537135"/>
            <a:ext cx="5785461" cy="1512609"/>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t>
            </a:r>
          </a:p>
        </p:txBody>
      </p:sp>
      <p:sp>
        <p:nvSpPr>
          <p:cNvPr id="840" name="?"/>
          <p:cNvSpPr/>
          <p:nvPr/>
        </p:nvSpPr>
        <p:spPr>
          <a:xfrm>
            <a:off x="18427824" y="10518246"/>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t>
            </a:r>
          </a:p>
        </p:txBody>
      </p:sp>
      <p:sp>
        <p:nvSpPr>
          <p:cNvPr id="841" name="Line"/>
          <p:cNvSpPr/>
          <p:nvPr/>
        </p:nvSpPr>
        <p:spPr>
          <a:xfrm flipH="1">
            <a:off x="2417308" y="2518130"/>
            <a:ext cx="1" cy="1947727"/>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42" name="Line"/>
          <p:cNvSpPr/>
          <p:nvPr/>
        </p:nvSpPr>
        <p:spPr>
          <a:xfrm>
            <a:off x="5071067" y="157583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43" name="Line"/>
          <p:cNvSpPr/>
          <p:nvPr/>
        </p:nvSpPr>
        <p:spPr>
          <a:xfrm>
            <a:off x="5071067" y="5139544"/>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44" name="Line"/>
          <p:cNvSpPr/>
          <p:nvPr/>
        </p:nvSpPr>
        <p:spPr>
          <a:xfrm>
            <a:off x="5071067" y="9458953"/>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45" name="Line"/>
          <p:cNvSpPr/>
          <p:nvPr/>
        </p:nvSpPr>
        <p:spPr>
          <a:xfrm flipH="1">
            <a:off x="2417308" y="6166412"/>
            <a:ext cx="1" cy="2272015"/>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46" name="Line"/>
          <p:cNvSpPr/>
          <p:nvPr/>
        </p:nvSpPr>
        <p:spPr>
          <a:xfrm>
            <a:off x="17091992" y="3244310"/>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47" name="Line"/>
          <p:cNvSpPr/>
          <p:nvPr/>
        </p:nvSpPr>
        <p:spPr>
          <a:xfrm>
            <a:off x="17091992" y="731575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48" name="Line"/>
          <p:cNvSpPr/>
          <p:nvPr/>
        </p:nvSpPr>
        <p:spPr>
          <a:xfrm>
            <a:off x="17091992" y="11500719"/>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49" name="Line"/>
          <p:cNvSpPr/>
          <p:nvPr/>
        </p:nvSpPr>
        <p:spPr>
          <a:xfrm>
            <a:off x="14438232" y="4271179"/>
            <a:ext cx="1" cy="2205760"/>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850" name="Line"/>
          <p:cNvSpPr/>
          <p:nvPr/>
        </p:nvSpPr>
        <p:spPr>
          <a:xfrm>
            <a:off x="14438232" y="8258049"/>
            <a:ext cx="1" cy="2205760"/>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851" name="Line"/>
          <p:cNvSpPr/>
          <p:nvPr/>
        </p:nvSpPr>
        <p:spPr>
          <a:xfrm flipH="1">
            <a:off x="2417308" y="10114255"/>
            <a:ext cx="1" cy="191660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52" name="Line"/>
          <p:cNvSpPr/>
          <p:nvPr/>
        </p:nvSpPr>
        <p:spPr>
          <a:xfrm>
            <a:off x="2420879" y="11978037"/>
            <a:ext cx="10239260"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53" name="Question &amp; response text has been edited by an LLM."/>
          <p:cNvSpPr txBox="1"/>
          <p:nvPr/>
        </p:nvSpPr>
        <p:spPr>
          <a:xfrm>
            <a:off x="19301893" y="13381756"/>
            <a:ext cx="3521660" cy="28768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200">
                <a:latin typeface="Helvetica Neue Thin"/>
                <a:ea typeface="Helvetica Neue Thin"/>
                <a:cs typeface="Helvetica Neue Thin"/>
                <a:sym typeface="Helvetica Neue Thin"/>
              </a:defRPr>
            </a:lvl1pPr>
          </a:lstStyle>
          <a:p>
            <a:pPr/>
            <a:r>
              <a:t>Question &amp; response text has been edited by an LLM.</a:t>
            </a:r>
          </a:p>
        </p:txBody>
      </p:sp>
      <p:sp>
        <p:nvSpPr>
          <p:cNvPr id="854" name="Instructions: Beginning at the top, answer the questions (honestly!) to discover which research topics &amp; problems might be of interest within your field. Circle the blue boxes that correspond with a good match to your answers, and cross out any that are "/>
          <p:cNvSpPr txBox="1"/>
          <p:nvPr/>
        </p:nvSpPr>
        <p:spPr>
          <a:xfrm>
            <a:off x="541527" y="12412641"/>
            <a:ext cx="23300946" cy="761174"/>
          </a:xfrm>
          <a:prstGeom prst="rect">
            <a:avLst/>
          </a:prstGeom>
          <a:ln w="127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500"/>
              </a:spcBef>
              <a:defRPr sz="2200"/>
            </a:pPr>
            <a:r>
              <a:rPr u="sng"/>
              <a:t>Instructions</a:t>
            </a:r>
            <a:r>
              <a:t>: Beginning at the top, answer the questions (honestly!) to discover which research topics &amp; problems might be of interest within your field. </a:t>
            </a:r>
            <a:r>
              <a:rPr b="1" u="sng"/>
              <a:t>Circle</a:t>
            </a:r>
            <a:r>
              <a:t> the blue boxes that correspond with a good match to your answers, and </a:t>
            </a:r>
            <a:r>
              <a:rPr b="1" u="sng"/>
              <a:t>cross out</a:t>
            </a:r>
            <a:r>
              <a:t> any that are not of interest. Leave the rest unmarked.</a:t>
            </a:r>
          </a:p>
        </p:txBody>
      </p:sp>
      <p:sp>
        <p:nvSpPr>
          <p:cNvPr id="855" name="Page 1/2"/>
          <p:cNvSpPr txBox="1"/>
          <p:nvPr/>
        </p:nvSpPr>
        <p:spPr>
          <a:xfrm>
            <a:off x="22101581" y="765228"/>
            <a:ext cx="825678" cy="29982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400">
                <a:solidFill>
                  <a:srgbClr val="C25D06"/>
                </a:solidFill>
              </a:defRPr>
            </a:lvl1pPr>
          </a:lstStyle>
          <a:p>
            <a:pPr/>
            <a:r>
              <a:t>Page 1/2</a:t>
            </a:r>
          </a:p>
        </p:txBody>
      </p:sp>
      <p:sp>
        <p:nvSpPr>
          <p:cNvPr id="856" name="Line"/>
          <p:cNvSpPr/>
          <p:nvPr/>
        </p:nvSpPr>
        <p:spPr>
          <a:xfrm>
            <a:off x="14438233" y="1547064"/>
            <a:ext cx="1" cy="1027026"/>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857" name="No"/>
          <p:cNvSpPr txBox="1"/>
          <p:nvPr/>
        </p:nvSpPr>
        <p:spPr>
          <a:xfrm>
            <a:off x="14512267" y="1845193"/>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858" name="Flip to back page!"/>
          <p:cNvSpPr txBox="1"/>
          <p:nvPr/>
        </p:nvSpPr>
        <p:spPr>
          <a:xfrm>
            <a:off x="13373335" y="1008449"/>
            <a:ext cx="2435328" cy="44902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2300">
                <a:solidFill>
                  <a:srgbClr val="C25D06"/>
                </a:solidFill>
              </a:defRPr>
            </a:lvl1pPr>
          </a:lstStyle>
          <a:p>
            <a:pPr/>
            <a:r>
              <a:t>Flip to back page!</a:t>
            </a:r>
          </a:p>
        </p:txBody>
      </p:sp>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860" name="Slide Number"/>
          <p:cNvSpPr txBox="1"/>
          <p:nvPr>
            <p:ph type="sldNum" sz="quarter" idx="2"/>
          </p:nvPr>
        </p:nvSpPr>
        <p:spPr>
          <a:xfrm>
            <a:off x="23736391" y="13264211"/>
            <a:ext cx="253976"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861" name="?"/>
          <p:cNvSpPr txBox="1"/>
          <p:nvPr/>
        </p:nvSpPr>
        <p:spPr>
          <a:xfrm>
            <a:off x="20500699" y="65343"/>
            <a:ext cx="453238" cy="8084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p>
        </p:txBody>
      </p:sp>
      <p:sp>
        <p:nvSpPr>
          <p:cNvPr id="862" name="7"/>
          <p:cNvSpPr/>
          <p:nvPr/>
        </p:nvSpPr>
        <p:spPr>
          <a:xfrm>
            <a:off x="603311" y="791280"/>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7</a:t>
            </a:r>
          </a:p>
        </p:txBody>
      </p:sp>
      <p:sp>
        <p:nvSpPr>
          <p:cNvPr id="863" name="Activity 2: Identifying Research Problems"/>
          <p:cNvSpPr txBox="1"/>
          <p:nvPr/>
        </p:nvSpPr>
        <p:spPr>
          <a:xfrm>
            <a:off x="6451" y="-825"/>
            <a:ext cx="7549516" cy="5604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000"/>
            </a:lvl1pPr>
          </a:lstStyle>
          <a:p>
            <a:pPr/>
            <a:r>
              <a:t>Activity 2: Identifying Research Problems</a:t>
            </a:r>
          </a:p>
        </p:txBody>
      </p:sp>
      <p:sp>
        <p:nvSpPr>
          <p:cNvPr id="864" name="No"/>
          <p:cNvSpPr txBox="1"/>
          <p:nvPr/>
        </p:nvSpPr>
        <p:spPr>
          <a:xfrm>
            <a:off x="2473911" y="2824694"/>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865" name="Yes"/>
          <p:cNvSpPr txBox="1"/>
          <p:nvPr/>
        </p:nvSpPr>
        <p:spPr>
          <a:xfrm>
            <a:off x="5192938" y="1584117"/>
            <a:ext cx="590424"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a:t>
            </a:r>
          </a:p>
        </p:txBody>
      </p:sp>
      <p:sp>
        <p:nvSpPr>
          <p:cNvPr id="866" name="8"/>
          <p:cNvSpPr/>
          <p:nvPr/>
        </p:nvSpPr>
        <p:spPr>
          <a:xfrm>
            <a:off x="603311" y="4518391"/>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8</a:t>
            </a:r>
          </a:p>
        </p:txBody>
      </p:sp>
      <p:sp>
        <p:nvSpPr>
          <p:cNvPr id="867" name="Yes"/>
          <p:cNvSpPr txBox="1"/>
          <p:nvPr/>
        </p:nvSpPr>
        <p:spPr>
          <a:xfrm>
            <a:off x="5251098" y="5078584"/>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868" name="No"/>
          <p:cNvSpPr txBox="1"/>
          <p:nvPr/>
        </p:nvSpPr>
        <p:spPr>
          <a:xfrm>
            <a:off x="2557743" y="6556115"/>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869" name="9"/>
          <p:cNvSpPr/>
          <p:nvPr/>
        </p:nvSpPr>
        <p:spPr>
          <a:xfrm>
            <a:off x="603311" y="8470544"/>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9</a:t>
            </a:r>
          </a:p>
        </p:txBody>
      </p:sp>
      <p:sp>
        <p:nvSpPr>
          <p:cNvPr id="870" name="No"/>
          <p:cNvSpPr txBox="1"/>
          <p:nvPr/>
        </p:nvSpPr>
        <p:spPr>
          <a:xfrm>
            <a:off x="2557744" y="10508269"/>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871" name="Yes"/>
          <p:cNvSpPr txBox="1"/>
          <p:nvPr/>
        </p:nvSpPr>
        <p:spPr>
          <a:xfrm>
            <a:off x="5251098" y="9030738"/>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872" name="?"/>
          <p:cNvSpPr/>
          <p:nvPr/>
        </p:nvSpPr>
        <p:spPr>
          <a:xfrm>
            <a:off x="6389467" y="819532"/>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t>
            </a:r>
          </a:p>
        </p:txBody>
      </p:sp>
      <p:sp>
        <p:nvSpPr>
          <p:cNvPr id="873" name="?"/>
          <p:cNvSpPr/>
          <p:nvPr/>
        </p:nvSpPr>
        <p:spPr>
          <a:xfrm>
            <a:off x="6389467" y="4546643"/>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t>
            </a:r>
          </a:p>
        </p:txBody>
      </p:sp>
      <p:sp>
        <p:nvSpPr>
          <p:cNvPr id="874" name="?"/>
          <p:cNvSpPr/>
          <p:nvPr/>
        </p:nvSpPr>
        <p:spPr>
          <a:xfrm>
            <a:off x="6389467" y="8498797"/>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t>
            </a:r>
          </a:p>
        </p:txBody>
      </p:sp>
      <p:sp>
        <p:nvSpPr>
          <p:cNvPr id="875" name="11"/>
          <p:cNvSpPr/>
          <p:nvPr/>
        </p:nvSpPr>
        <p:spPr>
          <a:xfrm>
            <a:off x="12641668" y="6508883"/>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11</a:t>
            </a:r>
          </a:p>
        </p:txBody>
      </p:sp>
      <p:sp>
        <p:nvSpPr>
          <p:cNvPr id="876" name="No"/>
          <p:cNvSpPr txBox="1"/>
          <p:nvPr/>
        </p:nvSpPr>
        <p:spPr>
          <a:xfrm>
            <a:off x="14512267" y="9783327"/>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877" name="10"/>
          <p:cNvSpPr/>
          <p:nvPr/>
        </p:nvSpPr>
        <p:spPr>
          <a:xfrm>
            <a:off x="12641668" y="10489993"/>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10</a:t>
            </a:r>
          </a:p>
        </p:txBody>
      </p:sp>
      <p:sp>
        <p:nvSpPr>
          <p:cNvPr id="878" name="Yes"/>
          <p:cNvSpPr txBox="1"/>
          <p:nvPr/>
        </p:nvSpPr>
        <p:spPr>
          <a:xfrm>
            <a:off x="17289456" y="6800725"/>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879" name="Yes"/>
          <p:cNvSpPr txBox="1"/>
          <p:nvPr/>
        </p:nvSpPr>
        <p:spPr>
          <a:xfrm>
            <a:off x="17289456" y="11050187"/>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880" name="?"/>
          <p:cNvSpPr/>
          <p:nvPr/>
        </p:nvSpPr>
        <p:spPr>
          <a:xfrm>
            <a:off x="18427824" y="6537135"/>
            <a:ext cx="5785461" cy="1512609"/>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t>
            </a:r>
          </a:p>
        </p:txBody>
      </p:sp>
      <p:sp>
        <p:nvSpPr>
          <p:cNvPr id="881" name="?"/>
          <p:cNvSpPr/>
          <p:nvPr/>
        </p:nvSpPr>
        <p:spPr>
          <a:xfrm>
            <a:off x="18427824" y="10518246"/>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t>
            </a:r>
          </a:p>
        </p:txBody>
      </p:sp>
      <p:sp>
        <p:nvSpPr>
          <p:cNvPr id="882" name="Line"/>
          <p:cNvSpPr/>
          <p:nvPr/>
        </p:nvSpPr>
        <p:spPr>
          <a:xfrm flipH="1">
            <a:off x="2417308" y="2518130"/>
            <a:ext cx="1" cy="1947727"/>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83" name="Line"/>
          <p:cNvSpPr/>
          <p:nvPr/>
        </p:nvSpPr>
        <p:spPr>
          <a:xfrm>
            <a:off x="5071067" y="157583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84" name="Line"/>
          <p:cNvSpPr/>
          <p:nvPr/>
        </p:nvSpPr>
        <p:spPr>
          <a:xfrm>
            <a:off x="5071067" y="5139544"/>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85" name="Line"/>
          <p:cNvSpPr/>
          <p:nvPr/>
        </p:nvSpPr>
        <p:spPr>
          <a:xfrm>
            <a:off x="5071067" y="9458953"/>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86" name="Line"/>
          <p:cNvSpPr/>
          <p:nvPr/>
        </p:nvSpPr>
        <p:spPr>
          <a:xfrm flipH="1">
            <a:off x="2417308" y="6166412"/>
            <a:ext cx="1" cy="2272015"/>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87" name="Line"/>
          <p:cNvSpPr/>
          <p:nvPr/>
        </p:nvSpPr>
        <p:spPr>
          <a:xfrm>
            <a:off x="17091992" y="731575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88" name="Line"/>
          <p:cNvSpPr/>
          <p:nvPr/>
        </p:nvSpPr>
        <p:spPr>
          <a:xfrm>
            <a:off x="17091992" y="11500719"/>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89" name="Line"/>
          <p:cNvSpPr/>
          <p:nvPr/>
        </p:nvSpPr>
        <p:spPr>
          <a:xfrm>
            <a:off x="14438232" y="8258049"/>
            <a:ext cx="1" cy="2205760"/>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890" name="Line"/>
          <p:cNvSpPr/>
          <p:nvPr/>
        </p:nvSpPr>
        <p:spPr>
          <a:xfrm flipH="1">
            <a:off x="2417308" y="10114255"/>
            <a:ext cx="1" cy="191660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91" name="Line"/>
          <p:cNvSpPr/>
          <p:nvPr/>
        </p:nvSpPr>
        <p:spPr>
          <a:xfrm>
            <a:off x="2420879" y="11978037"/>
            <a:ext cx="10239260"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892" name="Question &amp; response text has been edited by an LLM."/>
          <p:cNvSpPr txBox="1"/>
          <p:nvPr/>
        </p:nvSpPr>
        <p:spPr>
          <a:xfrm>
            <a:off x="19301893" y="13381756"/>
            <a:ext cx="3521660" cy="28768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200">
                <a:latin typeface="Helvetica Neue Thin"/>
                <a:ea typeface="Helvetica Neue Thin"/>
                <a:cs typeface="Helvetica Neue Thin"/>
                <a:sym typeface="Helvetica Neue Thin"/>
              </a:defRPr>
            </a:lvl1pPr>
          </a:lstStyle>
          <a:p>
            <a:pPr/>
            <a:r>
              <a:t>Question &amp; response text has been edited by an LLM.</a:t>
            </a:r>
          </a:p>
        </p:txBody>
      </p:sp>
      <p:sp>
        <p:nvSpPr>
          <p:cNvPr id="893" name="Instructions: Beginning at the top, answer the questions (honestly!) to discover which research topics &amp; problems might be of interest within your field. Circle the blue boxes that correspond with a good match to your answers, and cross out any that are "/>
          <p:cNvSpPr txBox="1"/>
          <p:nvPr/>
        </p:nvSpPr>
        <p:spPr>
          <a:xfrm>
            <a:off x="541527" y="12412641"/>
            <a:ext cx="23300946" cy="761174"/>
          </a:xfrm>
          <a:prstGeom prst="rect">
            <a:avLst/>
          </a:prstGeom>
          <a:ln w="127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500"/>
              </a:spcBef>
              <a:defRPr sz="2200"/>
            </a:pPr>
            <a:r>
              <a:rPr u="sng"/>
              <a:t>Instructions</a:t>
            </a:r>
            <a:r>
              <a:t>: Beginning at the top, answer the questions (honestly!) to discover which research topics &amp; problems might be of interest within your field. </a:t>
            </a:r>
            <a:r>
              <a:rPr b="1" u="sng"/>
              <a:t>Circle</a:t>
            </a:r>
            <a:r>
              <a:t> the blue boxes that correspond with a good match to your answers, and </a:t>
            </a:r>
            <a:r>
              <a:rPr b="1" u="sng"/>
              <a:t>cross out</a:t>
            </a:r>
            <a:r>
              <a:t> any that are not of interest. Leave the rest unmarked.</a:t>
            </a:r>
          </a:p>
        </p:txBody>
      </p:sp>
      <p:sp>
        <p:nvSpPr>
          <p:cNvPr id="894" name="Page 2/2"/>
          <p:cNvSpPr txBox="1"/>
          <p:nvPr/>
        </p:nvSpPr>
        <p:spPr>
          <a:xfrm>
            <a:off x="22101581" y="765228"/>
            <a:ext cx="825678" cy="29982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400">
                <a:solidFill>
                  <a:srgbClr val="C25D06"/>
                </a:solidFill>
              </a:defRPr>
            </a:lvl1pPr>
          </a:lstStyle>
          <a:p>
            <a:pPr/>
            <a:r>
              <a:t>Page 2/2</a:t>
            </a:r>
          </a:p>
        </p:txBody>
      </p:sp>
      <p:sp>
        <p:nvSpPr>
          <p:cNvPr id="895" name="No"/>
          <p:cNvSpPr txBox="1"/>
          <p:nvPr/>
        </p:nvSpPr>
        <p:spPr>
          <a:xfrm>
            <a:off x="14473631" y="5759986"/>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896" name="Line"/>
          <p:cNvSpPr/>
          <p:nvPr/>
        </p:nvSpPr>
        <p:spPr>
          <a:xfrm>
            <a:off x="14399596" y="4234709"/>
            <a:ext cx="1" cy="2205759"/>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897" name="Congratulations"/>
          <p:cNvSpPr/>
          <p:nvPr/>
        </p:nvSpPr>
        <p:spPr>
          <a:xfrm>
            <a:off x="13491091" y="2034624"/>
            <a:ext cx="10090059" cy="2149504"/>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Congratulations</a:t>
            </a:r>
          </a:p>
        </p:txBody>
      </p:sp>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899" name="Slide Number"/>
          <p:cNvSpPr txBox="1"/>
          <p:nvPr>
            <p:ph type="sldNum" sz="quarter" idx="2"/>
          </p:nvPr>
        </p:nvSpPr>
        <p:spPr>
          <a:xfrm>
            <a:off x="23736391" y="13264211"/>
            <a:ext cx="253976"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00" name="?"/>
          <p:cNvSpPr txBox="1"/>
          <p:nvPr/>
        </p:nvSpPr>
        <p:spPr>
          <a:xfrm>
            <a:off x="20500699" y="65343"/>
            <a:ext cx="453238" cy="8084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p>
        </p:txBody>
      </p:sp>
      <p:sp>
        <p:nvSpPr>
          <p:cNvPr id="901" name="1"/>
          <p:cNvSpPr/>
          <p:nvPr/>
        </p:nvSpPr>
        <p:spPr>
          <a:xfrm>
            <a:off x="603311" y="791280"/>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1</a:t>
            </a:r>
          </a:p>
        </p:txBody>
      </p:sp>
      <p:sp>
        <p:nvSpPr>
          <p:cNvPr id="902" name="Activity 2: Identifying Research Problems"/>
          <p:cNvSpPr txBox="1"/>
          <p:nvPr/>
        </p:nvSpPr>
        <p:spPr>
          <a:xfrm>
            <a:off x="6451" y="-825"/>
            <a:ext cx="7549516" cy="5604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000"/>
            </a:lvl1pPr>
          </a:lstStyle>
          <a:p>
            <a:pPr/>
            <a:r>
              <a:t>Activity 2: Identifying Research Problems</a:t>
            </a:r>
          </a:p>
        </p:txBody>
      </p:sp>
      <p:sp>
        <p:nvSpPr>
          <p:cNvPr id="903" name="Yes"/>
          <p:cNvSpPr txBox="1"/>
          <p:nvPr/>
        </p:nvSpPr>
        <p:spPr>
          <a:xfrm>
            <a:off x="2473911" y="2824694"/>
            <a:ext cx="590424"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a:t>
            </a:r>
          </a:p>
        </p:txBody>
      </p:sp>
      <p:sp>
        <p:nvSpPr>
          <p:cNvPr id="904" name="No"/>
          <p:cNvSpPr txBox="1"/>
          <p:nvPr/>
        </p:nvSpPr>
        <p:spPr>
          <a:xfrm>
            <a:off x="5192938" y="1584117"/>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905" name="2"/>
          <p:cNvSpPr/>
          <p:nvPr/>
        </p:nvSpPr>
        <p:spPr>
          <a:xfrm>
            <a:off x="603311" y="3654791"/>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2</a:t>
            </a:r>
          </a:p>
        </p:txBody>
      </p:sp>
      <p:sp>
        <p:nvSpPr>
          <p:cNvPr id="906" name="Yes"/>
          <p:cNvSpPr txBox="1"/>
          <p:nvPr/>
        </p:nvSpPr>
        <p:spPr>
          <a:xfrm>
            <a:off x="5251098" y="4214984"/>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907" name="No"/>
          <p:cNvSpPr txBox="1"/>
          <p:nvPr/>
        </p:nvSpPr>
        <p:spPr>
          <a:xfrm>
            <a:off x="2557743" y="5692515"/>
            <a:ext cx="503963" cy="44872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908" name="3"/>
          <p:cNvSpPr/>
          <p:nvPr/>
        </p:nvSpPr>
        <p:spPr>
          <a:xfrm>
            <a:off x="603311" y="6356334"/>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3</a:t>
            </a:r>
          </a:p>
        </p:txBody>
      </p:sp>
      <p:sp>
        <p:nvSpPr>
          <p:cNvPr id="909" name="No"/>
          <p:cNvSpPr txBox="1"/>
          <p:nvPr/>
        </p:nvSpPr>
        <p:spPr>
          <a:xfrm>
            <a:off x="2473911" y="8389747"/>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910" name="4"/>
          <p:cNvSpPr/>
          <p:nvPr/>
        </p:nvSpPr>
        <p:spPr>
          <a:xfrm>
            <a:off x="603311" y="9219844"/>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4</a:t>
            </a:r>
          </a:p>
        </p:txBody>
      </p:sp>
      <p:sp>
        <p:nvSpPr>
          <p:cNvPr id="911" name="No"/>
          <p:cNvSpPr txBox="1"/>
          <p:nvPr/>
        </p:nvSpPr>
        <p:spPr>
          <a:xfrm>
            <a:off x="2557744" y="11257569"/>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912" name="Yes"/>
          <p:cNvSpPr txBox="1"/>
          <p:nvPr/>
        </p:nvSpPr>
        <p:spPr>
          <a:xfrm>
            <a:off x="5251098" y="6648176"/>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913" name="Yes"/>
          <p:cNvSpPr txBox="1"/>
          <p:nvPr/>
        </p:nvSpPr>
        <p:spPr>
          <a:xfrm>
            <a:off x="5251098" y="9780038"/>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914" name="Perhaps another field within CS?"/>
          <p:cNvSpPr/>
          <p:nvPr/>
        </p:nvSpPr>
        <p:spPr>
          <a:xfrm>
            <a:off x="6389467" y="819532"/>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i="1" sz="2000">
                <a:solidFill>
                  <a:srgbClr val="FFFFFF"/>
                </a:solidFill>
              </a:defRPr>
            </a:lvl1pPr>
          </a:lstStyle>
          <a:p>
            <a:pPr/>
            <a:r>
              <a:t>Perhaps another field within CS?</a:t>
            </a:r>
          </a:p>
        </p:txBody>
      </p:sp>
      <p:sp>
        <p:nvSpPr>
          <p:cNvPr id="915" name="?"/>
          <p:cNvSpPr/>
          <p:nvPr/>
        </p:nvSpPr>
        <p:spPr>
          <a:xfrm>
            <a:off x="6389467" y="3683043"/>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t>
            </a:r>
          </a:p>
        </p:txBody>
      </p:sp>
      <p:sp>
        <p:nvSpPr>
          <p:cNvPr id="916" name="?"/>
          <p:cNvSpPr/>
          <p:nvPr/>
        </p:nvSpPr>
        <p:spPr>
          <a:xfrm>
            <a:off x="6389467" y="6384586"/>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t>
            </a:r>
          </a:p>
        </p:txBody>
      </p:sp>
      <p:sp>
        <p:nvSpPr>
          <p:cNvPr id="917" name="?"/>
          <p:cNvSpPr/>
          <p:nvPr/>
        </p:nvSpPr>
        <p:spPr>
          <a:xfrm>
            <a:off x="6389467" y="9248097"/>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t>
            </a:r>
          </a:p>
        </p:txBody>
      </p:sp>
      <p:sp>
        <p:nvSpPr>
          <p:cNvPr id="918" name="8"/>
          <p:cNvSpPr/>
          <p:nvPr/>
        </p:nvSpPr>
        <p:spPr>
          <a:xfrm>
            <a:off x="12641668" y="2061429"/>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8</a:t>
            </a:r>
          </a:p>
        </p:txBody>
      </p:sp>
      <p:sp>
        <p:nvSpPr>
          <p:cNvPr id="919" name="No"/>
          <p:cNvSpPr txBox="1"/>
          <p:nvPr/>
        </p:nvSpPr>
        <p:spPr>
          <a:xfrm>
            <a:off x="14512267" y="4094843"/>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920" name="?"/>
          <p:cNvSpPr txBox="1"/>
          <p:nvPr/>
        </p:nvSpPr>
        <p:spPr>
          <a:xfrm>
            <a:off x="17231295" y="2854266"/>
            <a:ext cx="281966"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a:t>
            </a:r>
          </a:p>
        </p:txBody>
      </p:sp>
      <p:sp>
        <p:nvSpPr>
          <p:cNvPr id="921" name="7"/>
          <p:cNvSpPr/>
          <p:nvPr/>
        </p:nvSpPr>
        <p:spPr>
          <a:xfrm>
            <a:off x="12641668" y="4924940"/>
            <a:ext cx="4412827" cy="1656355"/>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7</a:t>
            </a:r>
          </a:p>
        </p:txBody>
      </p:sp>
      <p:sp>
        <p:nvSpPr>
          <p:cNvPr id="922" name="Yes"/>
          <p:cNvSpPr txBox="1"/>
          <p:nvPr/>
        </p:nvSpPr>
        <p:spPr>
          <a:xfrm>
            <a:off x="17289456" y="5485133"/>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923" name="No"/>
          <p:cNvSpPr txBox="1"/>
          <p:nvPr/>
        </p:nvSpPr>
        <p:spPr>
          <a:xfrm>
            <a:off x="14596101" y="6962664"/>
            <a:ext cx="503962"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924" name="6"/>
          <p:cNvSpPr/>
          <p:nvPr/>
        </p:nvSpPr>
        <p:spPr>
          <a:xfrm>
            <a:off x="12641668" y="7626483"/>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6</a:t>
            </a:r>
          </a:p>
        </p:txBody>
      </p:sp>
      <p:sp>
        <p:nvSpPr>
          <p:cNvPr id="925" name="No"/>
          <p:cNvSpPr txBox="1"/>
          <p:nvPr/>
        </p:nvSpPr>
        <p:spPr>
          <a:xfrm>
            <a:off x="14512267" y="9659896"/>
            <a:ext cx="503963"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No</a:t>
            </a:r>
          </a:p>
        </p:txBody>
      </p:sp>
      <p:sp>
        <p:nvSpPr>
          <p:cNvPr id="926" name="5"/>
          <p:cNvSpPr/>
          <p:nvPr/>
        </p:nvSpPr>
        <p:spPr>
          <a:xfrm>
            <a:off x="12641668" y="10489993"/>
            <a:ext cx="4412827" cy="1656356"/>
          </a:xfrm>
          <a:prstGeom prst="roundRect">
            <a:avLst>
              <a:gd name="adj" fmla="val 10408"/>
            </a:avLst>
          </a:prstGeom>
          <a:solidFill>
            <a:srgbClr val="B56325"/>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1800">
                <a:solidFill>
                  <a:srgbClr val="FFFFFF"/>
                </a:solidFill>
                <a:latin typeface="Helvetica Neue Medium"/>
                <a:ea typeface="Helvetica Neue Medium"/>
                <a:cs typeface="Helvetica Neue Medium"/>
                <a:sym typeface="Helvetica Neue Medium"/>
              </a:defRPr>
            </a:lvl1pPr>
          </a:lstStyle>
          <a:p>
            <a:pPr/>
            <a:r>
              <a:t>5</a:t>
            </a:r>
          </a:p>
        </p:txBody>
      </p:sp>
      <p:sp>
        <p:nvSpPr>
          <p:cNvPr id="927" name="Yes"/>
          <p:cNvSpPr txBox="1"/>
          <p:nvPr/>
        </p:nvSpPr>
        <p:spPr>
          <a:xfrm>
            <a:off x="17289456" y="7918325"/>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928" name="Yes"/>
          <p:cNvSpPr txBox="1"/>
          <p:nvPr/>
        </p:nvSpPr>
        <p:spPr>
          <a:xfrm>
            <a:off x="17289456" y="11050187"/>
            <a:ext cx="671628" cy="4487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2300">
                <a:solidFill>
                  <a:srgbClr val="C25D06"/>
                </a:solidFill>
              </a:defRPr>
            </a:lvl1pPr>
          </a:lstStyle>
          <a:p>
            <a:pPr/>
            <a:r>
              <a:t>Yes </a:t>
            </a:r>
          </a:p>
        </p:txBody>
      </p:sp>
      <p:sp>
        <p:nvSpPr>
          <p:cNvPr id="929" name="?"/>
          <p:cNvSpPr/>
          <p:nvPr/>
        </p:nvSpPr>
        <p:spPr>
          <a:xfrm>
            <a:off x="18427824" y="2089681"/>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t>
            </a:r>
          </a:p>
        </p:txBody>
      </p:sp>
      <p:sp>
        <p:nvSpPr>
          <p:cNvPr id="930" name="?"/>
          <p:cNvSpPr/>
          <p:nvPr/>
        </p:nvSpPr>
        <p:spPr>
          <a:xfrm>
            <a:off x="18427824" y="4953192"/>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t>
            </a:r>
          </a:p>
        </p:txBody>
      </p:sp>
      <p:sp>
        <p:nvSpPr>
          <p:cNvPr id="931" name="?"/>
          <p:cNvSpPr/>
          <p:nvPr/>
        </p:nvSpPr>
        <p:spPr>
          <a:xfrm>
            <a:off x="18427824" y="7654735"/>
            <a:ext cx="5785461" cy="1512609"/>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t>
            </a:r>
          </a:p>
        </p:txBody>
      </p:sp>
      <p:sp>
        <p:nvSpPr>
          <p:cNvPr id="932" name="?"/>
          <p:cNvSpPr/>
          <p:nvPr/>
        </p:nvSpPr>
        <p:spPr>
          <a:xfrm>
            <a:off x="18427824" y="10518246"/>
            <a:ext cx="5785461" cy="1512610"/>
          </a:xfrm>
          <a:prstGeom prst="roundRect">
            <a:avLst>
              <a:gd name="adj" fmla="val 7679"/>
            </a:avLst>
          </a:prstGeom>
          <a:solidFill>
            <a:schemeClr val="accent1">
              <a:hueOff val="114395"/>
              <a:lumOff val="-24975"/>
            </a:schemeClr>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gn="ctr" defTabSz="825500">
              <a:lnSpc>
                <a:spcPct val="100000"/>
              </a:lnSpc>
              <a:spcBef>
                <a:spcPts val="0"/>
              </a:spcBef>
              <a:defRPr sz="2000">
                <a:solidFill>
                  <a:srgbClr val="FFFFFF"/>
                </a:solidFill>
                <a:latin typeface="Helvetica Neue Medium"/>
                <a:ea typeface="Helvetica Neue Medium"/>
                <a:cs typeface="Helvetica Neue Medium"/>
                <a:sym typeface="Helvetica Neue Medium"/>
              </a:defRPr>
            </a:lvl1pPr>
          </a:lstStyle>
          <a:p>
            <a:pPr/>
            <a:r>
              <a:t>?</a:t>
            </a:r>
          </a:p>
        </p:txBody>
      </p:sp>
      <p:sp>
        <p:nvSpPr>
          <p:cNvPr id="933" name="Line"/>
          <p:cNvSpPr/>
          <p:nvPr/>
        </p:nvSpPr>
        <p:spPr>
          <a:xfrm flipH="1">
            <a:off x="2417308" y="2518130"/>
            <a:ext cx="1" cy="1079816"/>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934" name="Line"/>
          <p:cNvSpPr/>
          <p:nvPr/>
        </p:nvSpPr>
        <p:spPr>
          <a:xfrm>
            <a:off x="5071067" y="157583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935" name="Line"/>
          <p:cNvSpPr/>
          <p:nvPr/>
        </p:nvSpPr>
        <p:spPr>
          <a:xfrm>
            <a:off x="5071067" y="4275944"/>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936" name="Line"/>
          <p:cNvSpPr/>
          <p:nvPr/>
        </p:nvSpPr>
        <p:spPr>
          <a:xfrm>
            <a:off x="5071067" y="7140891"/>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937" name="Line"/>
          <p:cNvSpPr/>
          <p:nvPr/>
        </p:nvSpPr>
        <p:spPr>
          <a:xfrm>
            <a:off x="5071067" y="10208253"/>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938" name="Line"/>
          <p:cNvSpPr/>
          <p:nvPr/>
        </p:nvSpPr>
        <p:spPr>
          <a:xfrm flipH="1">
            <a:off x="2417308" y="5302812"/>
            <a:ext cx="1" cy="1079817"/>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939" name="Line"/>
          <p:cNvSpPr/>
          <p:nvPr/>
        </p:nvSpPr>
        <p:spPr>
          <a:xfrm flipH="1">
            <a:off x="2417308" y="8083183"/>
            <a:ext cx="1" cy="1079817"/>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940" name="Line"/>
          <p:cNvSpPr/>
          <p:nvPr/>
        </p:nvSpPr>
        <p:spPr>
          <a:xfrm>
            <a:off x="14438232" y="3810597"/>
            <a:ext cx="1" cy="1079816"/>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941" name="Line"/>
          <p:cNvSpPr/>
          <p:nvPr/>
        </p:nvSpPr>
        <p:spPr>
          <a:xfrm>
            <a:off x="17091992" y="2868303"/>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942" name="Line"/>
          <p:cNvSpPr/>
          <p:nvPr/>
        </p:nvSpPr>
        <p:spPr>
          <a:xfrm>
            <a:off x="17091992" y="5568410"/>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943" name="Line"/>
          <p:cNvSpPr/>
          <p:nvPr/>
        </p:nvSpPr>
        <p:spPr>
          <a:xfrm>
            <a:off x="17091992" y="8433357"/>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944" name="Line"/>
          <p:cNvSpPr/>
          <p:nvPr/>
        </p:nvSpPr>
        <p:spPr>
          <a:xfrm>
            <a:off x="17091992" y="11500719"/>
            <a:ext cx="1281431"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945" name="Line"/>
          <p:cNvSpPr/>
          <p:nvPr/>
        </p:nvSpPr>
        <p:spPr>
          <a:xfrm>
            <a:off x="14438232" y="6595279"/>
            <a:ext cx="1" cy="1079816"/>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946" name="Line"/>
          <p:cNvSpPr/>
          <p:nvPr/>
        </p:nvSpPr>
        <p:spPr>
          <a:xfrm>
            <a:off x="14438232" y="9375650"/>
            <a:ext cx="1" cy="1079816"/>
          </a:xfrm>
          <a:prstGeom prst="line">
            <a:avLst/>
          </a:prstGeom>
          <a:ln w="25400" cap="rnd">
            <a:solidFill>
              <a:schemeClr val="accent4">
                <a:hueOff val="-1247790"/>
                <a:lumOff val="-12326"/>
              </a:schemeClr>
            </a:solidFill>
            <a:custDash>
              <a:ds d="100000" sp="200000"/>
            </a:custDash>
            <a:headEnd type="triangle"/>
          </a:ln>
        </p:spPr>
        <p:txBody>
          <a:bodyPr lIns="50800" tIns="50800" rIns="50800" bIns="50800" anchor="ctr"/>
          <a:lstStyle/>
          <a:p>
            <a:pPr/>
          </a:p>
        </p:txBody>
      </p:sp>
      <p:sp>
        <p:nvSpPr>
          <p:cNvPr id="947" name="Line"/>
          <p:cNvSpPr/>
          <p:nvPr/>
        </p:nvSpPr>
        <p:spPr>
          <a:xfrm flipH="1">
            <a:off x="2417308" y="10863555"/>
            <a:ext cx="1" cy="1079816"/>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948" name="Line"/>
          <p:cNvSpPr/>
          <p:nvPr/>
        </p:nvSpPr>
        <p:spPr>
          <a:xfrm>
            <a:off x="2420879" y="11978037"/>
            <a:ext cx="10239260" cy="1"/>
          </a:xfrm>
          <a:prstGeom prst="line">
            <a:avLst/>
          </a:prstGeom>
          <a:ln w="25400" cap="rnd">
            <a:solidFill>
              <a:schemeClr val="accent4">
                <a:hueOff val="-1247790"/>
                <a:lumOff val="-12326"/>
              </a:schemeClr>
            </a:solidFill>
            <a:custDash>
              <a:ds d="100000" sp="200000"/>
            </a:custDash>
            <a:tailEnd type="triangle"/>
          </a:ln>
        </p:spPr>
        <p:txBody>
          <a:bodyPr lIns="50800" tIns="50800" rIns="50800" bIns="50800" anchor="ctr"/>
          <a:lstStyle/>
          <a:p>
            <a:pPr/>
          </a:p>
        </p:txBody>
      </p:sp>
      <p:sp>
        <p:nvSpPr>
          <p:cNvPr id="949" name="Question &amp; response text has been edited by an LLM."/>
          <p:cNvSpPr txBox="1"/>
          <p:nvPr/>
        </p:nvSpPr>
        <p:spPr>
          <a:xfrm>
            <a:off x="19301893" y="13381756"/>
            <a:ext cx="3521660" cy="28768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1200">
                <a:latin typeface="Helvetica Neue Thin"/>
                <a:ea typeface="Helvetica Neue Thin"/>
                <a:cs typeface="Helvetica Neue Thin"/>
                <a:sym typeface="Helvetica Neue Thin"/>
              </a:defRPr>
            </a:lvl1pPr>
          </a:lstStyle>
          <a:p>
            <a:pPr/>
            <a:r>
              <a:t>Question &amp; response text has been edited by an LLM.</a:t>
            </a:r>
          </a:p>
        </p:txBody>
      </p:sp>
      <p:sp>
        <p:nvSpPr>
          <p:cNvPr id="950" name="Instructions: Beginning at the top, answer the questions (honestly!) to discover which research topics &amp; problems might be of interest within your field. Circle the blue boxes that correspond with a good match to your answers, and cross out any that are "/>
          <p:cNvSpPr txBox="1"/>
          <p:nvPr/>
        </p:nvSpPr>
        <p:spPr>
          <a:xfrm>
            <a:off x="541527" y="12412641"/>
            <a:ext cx="23300946" cy="761174"/>
          </a:xfrm>
          <a:prstGeom prst="rect">
            <a:avLst/>
          </a:prstGeom>
          <a:ln w="127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spcBef>
                <a:spcPts val="500"/>
              </a:spcBef>
              <a:defRPr sz="2200"/>
            </a:pPr>
            <a:r>
              <a:rPr u="sng"/>
              <a:t>Instructions</a:t>
            </a:r>
            <a:r>
              <a:t>: Beginning at the top, answer the questions (honestly!) to discover which research topics &amp; problems might be of interest within your field. </a:t>
            </a:r>
            <a:r>
              <a:rPr b="1" u="sng"/>
              <a:t>Circle</a:t>
            </a:r>
            <a:r>
              <a:t> the blue boxes that correspond with a good match to your answers, and </a:t>
            </a:r>
            <a:r>
              <a:rPr b="1" u="sng"/>
              <a:t>cross out</a:t>
            </a:r>
            <a:r>
              <a:t> any that are not of interest. Leave the rest unmarked.</a:t>
            </a:r>
          </a:p>
        </p:txBody>
      </p:sp>
    </p:spTree>
  </p:cSld>
  <p:clrMapOvr>
    <a:masterClrMapping/>
  </p:clrMapOvr>
  <p:transition xmlns:p14="http://schemas.microsoft.com/office/powerpoint/2010/main" spd="med" advClick="1"/>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952" name="Slide Number"/>
          <p:cNvSpPr txBox="1"/>
          <p:nvPr>
            <p:ph type="sldNum" sz="quarter" idx="2"/>
          </p:nvPr>
        </p:nvSpPr>
        <p:spPr>
          <a:xfrm>
            <a:off x="23736391" y="13264211"/>
            <a:ext cx="253976"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53" name="Start: Are you captivated by the hidden gems within data? Do you want to unearth insights, predict trends, or solve crucial problems?…"/>
          <p:cNvSpPr txBox="1"/>
          <p:nvPr/>
        </p:nvSpPr>
        <p:spPr>
          <a:xfrm>
            <a:off x="2584251" y="2190287"/>
            <a:ext cx="19215498" cy="9321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ct val="100000"/>
              </a:lnSpc>
              <a:spcBef>
                <a:spcPts val="2400"/>
              </a:spcBef>
              <a:defRPr sz="1600">
                <a:solidFill>
                  <a:srgbClr val="1F1F1F"/>
                </a:solidFill>
                <a:latin typeface="Helvetica"/>
                <a:ea typeface="Helvetica"/>
                <a:cs typeface="Helvetica"/>
                <a:sym typeface="Helvetica"/>
              </a:defRPr>
            </a:pPr>
            <a:r>
              <a:t>Start: Are you captivated by the hidden gems within data? Do you want to unearth insights, predict trends, or solve crucial problems?</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Go to Question 1</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Perhaps another field beckons! Explore different branches of computer science to find your passion.</a:t>
            </a:r>
          </a:p>
          <a:p>
            <a:pPr defTabSz="457200">
              <a:lnSpc>
                <a:spcPct val="100000"/>
              </a:lnSpc>
              <a:spcBef>
                <a:spcPts val="2400"/>
              </a:spcBef>
              <a:defRPr sz="1600">
                <a:solidFill>
                  <a:srgbClr val="1F1F1F"/>
                </a:solidFill>
                <a:latin typeface="Helvetica"/>
                <a:ea typeface="Helvetica"/>
                <a:cs typeface="Helvetica"/>
                <a:sym typeface="Helvetica"/>
              </a:defRPr>
            </a:pPr>
            <a:r>
              <a:t>Question 1: Does the messy thrill of extracting knowledge from unlabeled data intrigue you?</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Dive into Data Mining - discover patterns, anomalies, and relationships without predefined labels. Think market basket analysis, fraud detection, or customer segmentation.</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2</a:t>
            </a:r>
          </a:p>
          <a:p>
            <a:pPr defTabSz="457200">
              <a:lnSpc>
                <a:spcPct val="100000"/>
              </a:lnSpc>
              <a:spcBef>
                <a:spcPts val="2400"/>
              </a:spcBef>
              <a:defRPr sz="1600">
                <a:solidFill>
                  <a:srgbClr val="1F1F1F"/>
                </a:solidFill>
                <a:latin typeface="Helvetica"/>
                <a:ea typeface="Helvetica"/>
                <a:cs typeface="Helvetica"/>
                <a:sym typeface="Helvetica"/>
              </a:defRPr>
            </a:pPr>
            <a:r>
              <a:t>Question 2: Do you crave the challenge of taming and analyzing massive datasets?</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Conquer the frontier of Big Data - design pipelines, handle scalability, and extract meaningful insights from vast swathes of data. Think healthcare analytics, climate modeling, or financial risk assessment.</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3</a:t>
            </a:r>
          </a:p>
          <a:p>
            <a:pPr defTabSz="457200">
              <a:lnSpc>
                <a:spcPct val="100000"/>
              </a:lnSpc>
              <a:spcBef>
                <a:spcPts val="2400"/>
              </a:spcBef>
              <a:defRPr sz="1600">
                <a:solidFill>
                  <a:srgbClr val="1F1F1F"/>
                </a:solidFill>
                <a:latin typeface="Helvetica"/>
                <a:ea typeface="Helvetica"/>
                <a:cs typeface="Helvetica"/>
                <a:sym typeface="Helvetica"/>
              </a:defRPr>
            </a:pPr>
            <a:r>
              <a:t>Question 3: Does the idea of shaping the future with responsible data practices resonate with you?</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Champion the cause of Data Ethics - explore biases, privacy concerns, and the social impact of data-driven decisions. Design fairer algorithms and fight for ethical data use.</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4</a:t>
            </a:r>
          </a:p>
          <a:p>
            <a:pPr defTabSz="457200">
              <a:lnSpc>
                <a:spcPct val="100000"/>
              </a:lnSpc>
              <a:spcBef>
                <a:spcPts val="2400"/>
              </a:spcBef>
              <a:defRPr sz="1600">
                <a:solidFill>
                  <a:srgbClr val="1F1F1F"/>
                </a:solidFill>
                <a:latin typeface="Helvetica"/>
                <a:ea typeface="Helvetica"/>
                <a:cs typeface="Helvetica"/>
                <a:sym typeface="Helvetica"/>
              </a:defRPr>
            </a:pPr>
            <a:r>
              <a:t>Question 4: Are you fascinated by the power of predicting the future based on patterns in data?</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Master the art of Machine Learning - build models that learn from data and make accurate predictions. Think recommendation systems, financial forecasting, or medical diagnosis.</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5</a:t>
            </a:r>
          </a:p>
          <a:p>
            <a:pPr defTabSz="457200">
              <a:lnSpc>
                <a:spcPct val="100000"/>
              </a:lnSpc>
              <a:spcBef>
                <a:spcPts val="2400"/>
              </a:spcBef>
              <a:defRPr sz="1600">
                <a:solidFill>
                  <a:srgbClr val="1F1F1F"/>
                </a:solidFill>
                <a:latin typeface="Helvetica"/>
                <a:ea typeface="Helvetica"/>
                <a:cs typeface="Helvetica"/>
                <a:sym typeface="Helvetica"/>
              </a:defRPr>
            </a:pPr>
            <a:r>
              <a:t>Question 5: Does the ability to tell compelling stories with data through stunning visualizations excite you?</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Become a skilled Data Visualization Expert - transform numbers into impactful charts, graphs, and dashboards that speak to all audiences.</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6</a:t>
            </a:r>
          </a:p>
          <a:p>
            <a:pPr defTabSz="457200">
              <a:lnSpc>
                <a:spcPct val="100000"/>
              </a:lnSpc>
              <a:spcBef>
                <a:spcPts val="2400"/>
              </a:spcBef>
              <a:defRPr sz="1600">
                <a:solidFill>
                  <a:srgbClr val="1F1F1F"/>
                </a:solidFill>
                <a:latin typeface="Helvetica"/>
                <a:ea typeface="Helvetica"/>
                <a:cs typeface="Helvetica"/>
                <a:sym typeface="Helvetica"/>
              </a:defRPr>
            </a:pPr>
            <a:r>
              <a:t>Question 6: Do you want to bridge the gap between data and real-world impact by building practical solutions?</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Embark on the path of Data Science Applications - apply your knowledge to solve specific problems in diverse fields like healthcare, finance, or environmental science.</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Congratulations! You've taken a step closer to finding your perfect data science subfield. Research specific topics within your chosen area!</a:t>
            </a:r>
          </a:p>
          <a:p>
            <a:pPr defTabSz="457200">
              <a:lnSpc>
                <a:spcPct val="100000"/>
              </a:lnSpc>
              <a:spcBef>
                <a:spcPts val="2400"/>
              </a:spcBef>
              <a:defRPr sz="1600">
                <a:solidFill>
                  <a:srgbClr val="1F1F1F"/>
                </a:solidFill>
                <a:latin typeface="Helvetica"/>
                <a:ea typeface="Helvetica"/>
                <a:cs typeface="Helvetica"/>
                <a:sym typeface="Helvetica"/>
              </a:defRPr>
            </a:pPr>
            <a:r>
              <a:t>Bonus: Remember, data science is constantly evolving! Explore emerging areas like Explainable AI, Blockchain for Data Security, or Artificial Intelligence for Social Good.</a:t>
            </a:r>
          </a:p>
        </p:txBody>
      </p:sp>
      <p:sp>
        <p:nvSpPr>
          <p:cNvPr id="954" name="Data Science"/>
          <p:cNvSpPr txBox="1"/>
          <p:nvPr/>
        </p:nvSpPr>
        <p:spPr>
          <a:xfrm>
            <a:off x="20500699" y="65343"/>
            <a:ext cx="3738373" cy="8084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Data Science</a:t>
            </a:r>
          </a:p>
        </p:txBody>
      </p:sp>
    </p:spTree>
  </p:cSld>
  <p:clrMapOvr>
    <a:masterClrMapping/>
  </p:clrMapOvr>
  <p:transition xmlns:p14="http://schemas.microsoft.com/office/powerpoint/2010/main" spd="med" advClick="1"/>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956" name="Slide Number"/>
          <p:cNvSpPr txBox="1"/>
          <p:nvPr>
            <p:ph type="sldNum" sz="quarter" idx="2"/>
          </p:nvPr>
        </p:nvSpPr>
        <p:spPr>
          <a:xfrm>
            <a:off x="23736391" y="13264211"/>
            <a:ext cx="253976"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57" name="Computer Vision"/>
          <p:cNvSpPr txBox="1"/>
          <p:nvPr/>
        </p:nvSpPr>
        <p:spPr>
          <a:xfrm>
            <a:off x="19659871" y="65343"/>
            <a:ext cx="4642410" cy="8084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Computer Vision</a:t>
            </a:r>
          </a:p>
        </p:txBody>
      </p:sp>
      <p:sp>
        <p:nvSpPr>
          <p:cNvPr id="958" name="Start: Are you captivated by the world seen through the eyes of machines? Do you want to make computers understand pictures and videos?…"/>
          <p:cNvSpPr txBox="1"/>
          <p:nvPr/>
        </p:nvSpPr>
        <p:spPr>
          <a:xfrm>
            <a:off x="-25400" y="2710988"/>
            <a:ext cx="24434800" cy="8280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ct val="100000"/>
              </a:lnSpc>
              <a:spcBef>
                <a:spcPts val="2400"/>
              </a:spcBef>
              <a:defRPr sz="1600">
                <a:solidFill>
                  <a:srgbClr val="1F1F1F"/>
                </a:solidFill>
                <a:latin typeface="Helvetica"/>
                <a:ea typeface="Helvetica"/>
                <a:cs typeface="Helvetica"/>
                <a:sym typeface="Helvetica"/>
              </a:defRPr>
            </a:pPr>
            <a:r>
              <a:t>Start: Are you captivated by the world seen through the eyes of machines? Do you want to make computers understand pictures and videos?</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Go to Question 1</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Perhaps another branch of AI beckons! Explore options like natural language processing, robotics, or machine learning in general.</a:t>
            </a:r>
          </a:p>
          <a:p>
            <a:pPr defTabSz="457200">
              <a:lnSpc>
                <a:spcPct val="100000"/>
              </a:lnSpc>
              <a:spcBef>
                <a:spcPts val="2400"/>
              </a:spcBef>
              <a:defRPr sz="1600">
                <a:solidFill>
                  <a:srgbClr val="1F1F1F"/>
                </a:solidFill>
                <a:latin typeface="Helvetica"/>
                <a:ea typeface="Helvetica"/>
                <a:cs typeface="Helvetica"/>
                <a:sym typeface="Helvetica"/>
              </a:defRPr>
            </a:pPr>
            <a:r>
              <a:t>Question 1: Does the idea of dividing an image into distinct regions or objects fascinate you?</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Dive into the realm of Image Segmentation - separate foreground objects from background, identify different parts of a scene, or extract specific regions of interest. Think medical image analysis, autonomous driving lane detection, or object-based image editing.</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2</a:t>
            </a:r>
          </a:p>
          <a:p>
            <a:pPr defTabSz="457200">
              <a:lnSpc>
                <a:spcPct val="100000"/>
              </a:lnSpc>
              <a:spcBef>
                <a:spcPts val="2400"/>
              </a:spcBef>
              <a:defRPr sz="1600">
                <a:solidFill>
                  <a:srgbClr val="1F1F1F"/>
                </a:solidFill>
                <a:latin typeface="Helvetica"/>
                <a:ea typeface="Helvetica"/>
                <a:cs typeface="Helvetica"/>
                <a:sym typeface="Helvetica"/>
              </a:defRPr>
            </a:pPr>
            <a:r>
              <a:t>Question 2: Can you imagine machines creating entirely new images or videos?</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Explore the exciting world of Generative Models - train algorithms to generate realistic images, manipulate existing images, or even synthesize completely new visual content. Think art generation, creating realistic portraits, or generating realistic backgrounds for special effects.</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3</a:t>
            </a:r>
          </a:p>
          <a:p>
            <a:pPr defTabSz="457200">
              <a:lnSpc>
                <a:spcPct val="100000"/>
              </a:lnSpc>
              <a:spcBef>
                <a:spcPts val="2400"/>
              </a:spcBef>
              <a:defRPr sz="1600">
                <a:solidFill>
                  <a:srgbClr val="1F1F1F"/>
                </a:solidFill>
                <a:latin typeface="Helvetica"/>
                <a:ea typeface="Helvetica"/>
                <a:cs typeface="Helvetica"/>
                <a:sym typeface="Helvetica"/>
              </a:defRPr>
            </a:pPr>
            <a:r>
              <a:t>Question 3: Does the idea of teaching computers to "see" like humans fascinate you?</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Dive into Object Detection and Recognition - train algorithms to identify objects, faces, and scenes in images and videos. Think self-driving cars, medical image analysis, or robot object manipulation.</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4</a:t>
            </a:r>
          </a:p>
          <a:p>
            <a:pPr defTabSz="457200">
              <a:lnSpc>
                <a:spcPct val="100000"/>
              </a:lnSpc>
              <a:spcBef>
                <a:spcPts val="2400"/>
              </a:spcBef>
              <a:defRPr sz="1600">
                <a:solidFill>
                  <a:srgbClr val="1F1F1F"/>
                </a:solidFill>
                <a:latin typeface="Helvetica"/>
                <a:ea typeface="Helvetica"/>
                <a:cs typeface="Helvetica"/>
                <a:sym typeface="Helvetica"/>
              </a:defRPr>
            </a:pPr>
            <a:r>
              <a:t>Question 4: Are you intrigued by the 3D world seen through computer eyes?</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Conquer the frontier of 3D Computer Vision - reconstruct 3D scenes from images, track objects in 3D space, or build augmented reality experiences. Think SLAM for drones, medical imaging with depth, or AR/VR applications.</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5</a:t>
            </a:r>
          </a:p>
          <a:p>
            <a:pPr defTabSz="457200">
              <a:lnSpc>
                <a:spcPct val="100000"/>
              </a:lnSpc>
              <a:spcBef>
                <a:spcPts val="2400"/>
              </a:spcBef>
              <a:defRPr sz="1600">
                <a:solidFill>
                  <a:srgbClr val="1F1F1F"/>
                </a:solidFill>
                <a:latin typeface="Helvetica"/>
                <a:ea typeface="Helvetica"/>
                <a:cs typeface="Helvetica"/>
                <a:sym typeface="Helvetica"/>
              </a:defRPr>
            </a:pPr>
            <a:r>
              <a:t>Question 5: Does the idea of building the eyes for robots and drones to navigate the world excite you?</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Embark on the path of Robot Vision and SLAM - develop vision algorithms for robots to perceive their surroundings, avoid obstacles, and build maps of their environment. Think SLAM for drones, robotic object grasping, or self-driving car navigation.</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Dive deeper into your chosen subfield from earlier questions! Perhaps explore specific applications within object detection, image segmentation, 3D vision, or generative models that align with your interests.</a:t>
            </a:r>
          </a:p>
          <a:p>
            <a:pPr defTabSz="457200">
              <a:lnSpc>
                <a:spcPct val="100000"/>
              </a:lnSpc>
              <a:spcBef>
                <a:spcPts val="2400"/>
              </a:spcBef>
              <a:defRPr sz="1600">
                <a:solidFill>
                  <a:srgbClr val="1F1F1F"/>
                </a:solidFill>
                <a:latin typeface="Helvetica"/>
                <a:ea typeface="Helvetica"/>
                <a:cs typeface="Helvetica"/>
                <a:sym typeface="Helvetica"/>
              </a:defRPr>
            </a:pPr>
            <a:r>
              <a:t>Bonus: Remember, computer vision is constantly evolving! Explore emerging areas like Explainable AI for Vision Systems, Facial Recognition Ethics, or using Visual Data for Climate Change Monitoring.</a:t>
            </a:r>
          </a:p>
        </p:txBody>
      </p:sp>
    </p:spTree>
  </p:cSld>
  <p:clrMapOvr>
    <a:masterClrMapping/>
  </p:clrMapOvr>
  <p:transition xmlns:p14="http://schemas.microsoft.com/office/powerpoint/2010/main" spd="med" advClick="1"/>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960" name="Slide Number"/>
          <p:cNvSpPr txBox="1"/>
          <p:nvPr>
            <p:ph type="sldNum" sz="quarter" idx="2"/>
          </p:nvPr>
        </p:nvSpPr>
        <p:spPr>
          <a:xfrm>
            <a:off x="23736391" y="13264211"/>
            <a:ext cx="253976"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61" name="Cybersecurity"/>
          <p:cNvSpPr txBox="1"/>
          <p:nvPr/>
        </p:nvSpPr>
        <p:spPr>
          <a:xfrm>
            <a:off x="19659871" y="65343"/>
            <a:ext cx="3884677" cy="8084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Cybersecurity</a:t>
            </a:r>
          </a:p>
        </p:txBody>
      </p:sp>
      <p:sp>
        <p:nvSpPr>
          <p:cNvPr id="962" name="?"/>
          <p:cNvSpPr txBox="1"/>
          <p:nvPr>
            <p:ph type="body" idx="1"/>
          </p:nvPr>
        </p:nvSpPr>
        <p:spPr>
          <a:prstGeom prst="rect">
            <a:avLst/>
          </a:prstGeom>
        </p:spPr>
        <p:txBody>
          <a:bodyPr/>
          <a:lstStyle>
            <a:lvl1pPr>
              <a:lnSpc>
                <a:spcPct val="200000"/>
              </a:lnSpc>
            </a:lvl1pPr>
          </a:lstStyle>
          <a:p>
            <a:pPr/>
            <a:r>
              <a:t>?</a:t>
            </a:r>
          </a:p>
        </p:txBody>
      </p:sp>
      <p:sp>
        <p:nvSpPr>
          <p:cNvPr id="963" name="Start: Are you fascinated by protecting the digital world from malicious threats? Do you want to outwit attackers and keep data safe?…"/>
          <p:cNvSpPr txBox="1"/>
          <p:nvPr/>
        </p:nvSpPr>
        <p:spPr>
          <a:xfrm>
            <a:off x="-25400" y="1258610"/>
            <a:ext cx="24434801" cy="1184275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ct val="70000"/>
              </a:lnSpc>
              <a:spcBef>
                <a:spcPts val="2400"/>
              </a:spcBef>
              <a:defRPr sz="1600">
                <a:solidFill>
                  <a:srgbClr val="1F1F1F"/>
                </a:solidFill>
                <a:latin typeface="Helvetica"/>
                <a:ea typeface="Helvetica"/>
                <a:cs typeface="Helvetica"/>
                <a:sym typeface="Helvetica"/>
              </a:defRPr>
            </a:pPr>
            <a:r>
              <a:t>Start: Are you fascinated by protecting the digital world from malicious threats? Do you want to outwit attackers and keep data safe?</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Go to Question 1</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Perhaps another branch of computer science beckons! Explore options like software engineering, artificial intelligence, or game development.</a:t>
            </a:r>
          </a:p>
          <a:p>
            <a:pPr defTabSz="457200">
              <a:lnSpc>
                <a:spcPct val="70000"/>
              </a:lnSpc>
              <a:spcBef>
                <a:spcPts val="2400"/>
              </a:spcBef>
              <a:defRPr sz="1600">
                <a:solidFill>
                  <a:srgbClr val="1F1F1F"/>
                </a:solidFill>
                <a:latin typeface="Helvetica"/>
                <a:ea typeface="Helvetica"/>
                <a:cs typeface="Helvetica"/>
                <a:sym typeface="Helvetica"/>
              </a:defRPr>
            </a:pPr>
            <a:r>
              <a:t>Question 1: Does the idea of creating virtual replicas of physical systems to predict and prevent cyberattacks intrigue you?</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Dive into the exciting realm of Digital Twins for Cybersecurity - develop and integrate digital models of critical infrastructure, test security scenarios virtually, and predict potential attacks. Think power grid cybersecurity, healthcare system simulations, and industrial control systems protection.</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2</a:t>
            </a:r>
          </a:p>
          <a:p>
            <a:pPr defTabSz="457200">
              <a:lnSpc>
                <a:spcPct val="70000"/>
              </a:lnSpc>
              <a:spcBef>
                <a:spcPts val="2400"/>
              </a:spcBef>
              <a:defRPr sz="1600">
                <a:solidFill>
                  <a:srgbClr val="1F1F1F"/>
                </a:solidFill>
                <a:latin typeface="Helvetica"/>
                <a:ea typeface="Helvetica"/>
                <a:cs typeface="Helvetica"/>
                <a:sym typeface="Helvetica"/>
              </a:defRPr>
            </a:pPr>
            <a:r>
              <a:t>Question 2: Are you captivated by the unbreakable promise of quantum cryptography and its potential to revolutionize digital security?</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Explore the frontier of Quantum Security - understand how quantum computing can break certain encryption algorithms, design post-quantum cryptography resistant to these threats, and build future-proof secure systems. Think quantum-resistant key exchange, secure communication protocols, and post-quantum network infrastructure.</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3</a:t>
            </a:r>
          </a:p>
          <a:p>
            <a:pPr defTabSz="457200">
              <a:lnSpc>
                <a:spcPct val="70000"/>
              </a:lnSpc>
              <a:spcBef>
                <a:spcPts val="2400"/>
              </a:spcBef>
              <a:defRPr sz="1600">
                <a:solidFill>
                  <a:srgbClr val="1F1F1F"/>
                </a:solidFill>
                <a:latin typeface="Helvetica"/>
                <a:ea typeface="Helvetica"/>
                <a:cs typeface="Helvetica"/>
                <a:sym typeface="Helvetica"/>
              </a:defRPr>
            </a:pPr>
            <a:r>
              <a:t>Question 3: Can you imagine teaching machines to fight back against cyberattacks in real-time?</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Embark on the path of AI for Cyberdefense - develop and deploy AI-powered tools to detect anomalies, predict attacks, and automate threat response. Think intrusion detection systems powered by AI, malware analysis with machine learning, and autonomous security bots.</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4</a:t>
            </a:r>
          </a:p>
          <a:p>
            <a:pPr defTabSz="457200">
              <a:lnSpc>
                <a:spcPct val="70000"/>
              </a:lnSpc>
              <a:spcBef>
                <a:spcPts val="2400"/>
              </a:spcBef>
              <a:defRPr sz="1600">
                <a:solidFill>
                  <a:srgbClr val="1F1F1F"/>
                </a:solidFill>
                <a:latin typeface="Helvetica"/>
                <a:ea typeface="Helvetica"/>
                <a:cs typeface="Helvetica"/>
                <a:sym typeface="Helvetica"/>
              </a:defRPr>
            </a:pPr>
            <a:r>
              <a:t>Question 4: Does the critical responsibility of protecting vital infrastructure from cyber threats excite you?</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Explore the demanding field of Cybersecurity for Critical Infrastructure - assess vulnerabilities in power grids, transportation systems, and other critical systems, develop secure protocols and incident response plans, and safeguard national security. Think securing energy grids, protecting industrial control systems, and defending against targeted attacks on vital infrastructure.</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5</a:t>
            </a:r>
          </a:p>
          <a:p>
            <a:pPr defTabSz="457200">
              <a:lnSpc>
                <a:spcPct val="70000"/>
              </a:lnSpc>
              <a:spcBef>
                <a:spcPts val="2400"/>
              </a:spcBef>
              <a:defRPr sz="1600">
                <a:solidFill>
                  <a:srgbClr val="1F1F1F"/>
                </a:solidFill>
                <a:latin typeface="Helvetica"/>
                <a:ea typeface="Helvetica"/>
                <a:cs typeface="Helvetica"/>
                <a:sym typeface="Helvetica"/>
              </a:defRPr>
            </a:pPr>
            <a:r>
              <a:t>Question 5: Does the detective work of digital forensics intrigue you?</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Dive into the realm of Incident Response and Forensics - analyze systems after an attack, gather evidence, and track down cybercriminals. Think network intrusion investigations, data breach analysis, and malware analysis.</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6</a:t>
            </a:r>
          </a:p>
          <a:p>
            <a:pPr defTabSz="457200">
              <a:lnSpc>
                <a:spcPct val="70000"/>
              </a:lnSpc>
              <a:spcBef>
                <a:spcPts val="2400"/>
              </a:spcBef>
              <a:defRPr sz="1600">
                <a:solidFill>
                  <a:srgbClr val="1F1F1F"/>
                </a:solidFill>
                <a:latin typeface="Helvetica"/>
                <a:ea typeface="Helvetica"/>
                <a:cs typeface="Helvetica"/>
                <a:sym typeface="Helvetica"/>
              </a:defRPr>
            </a:pPr>
            <a:r>
              <a:t>Question 6: Are you captivated by the art of building secure systems from the ground up?</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Explore the world of Security Engineering - design secure systems, implement robust authentication and authorization mechanisms, and prevent vulnerabilities. Think secure coding practices, network security architecture, and cloud security.</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7</a:t>
            </a:r>
          </a:p>
          <a:p>
            <a:pPr defTabSz="457200">
              <a:lnSpc>
                <a:spcPct val="70000"/>
              </a:lnSpc>
              <a:spcBef>
                <a:spcPts val="2400"/>
              </a:spcBef>
              <a:defRPr sz="1600">
                <a:solidFill>
                  <a:srgbClr val="1F1F1F"/>
                </a:solidFill>
                <a:latin typeface="Helvetica"/>
                <a:ea typeface="Helvetica"/>
                <a:cs typeface="Helvetica"/>
                <a:sym typeface="Helvetica"/>
              </a:defRPr>
            </a:pPr>
            <a:r>
              <a:t>Question 7: Does the thrill of the chase in network security excite you?</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Embark on the path of Network Security and Defense - monitor network traffic, detect and prevent intrusions, and protect against vulnerabilities. Think intrusion detection systems, firewalls, and network anomaly detection.</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8</a:t>
            </a:r>
          </a:p>
          <a:p>
            <a:pPr defTabSz="457200">
              <a:lnSpc>
                <a:spcPct val="70000"/>
              </a:lnSpc>
              <a:spcBef>
                <a:spcPts val="2400"/>
              </a:spcBef>
              <a:defRPr sz="1600">
                <a:solidFill>
                  <a:srgbClr val="1F1F1F"/>
                </a:solidFill>
                <a:latin typeface="Helvetica"/>
                <a:ea typeface="Helvetica"/>
                <a:cs typeface="Helvetica"/>
                <a:sym typeface="Helvetica"/>
              </a:defRPr>
            </a:pPr>
            <a:r>
              <a:t>Question 8: Can you imagine hacking for good and protecting others from cyberattacks?</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Explore the field of Offensive Security and Penetration Testing - ethically test systems for vulnerabilities, identify weaknesses, and recommend security improvements. Think penetration testing, vulnerability research, and red teaming.</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9</a:t>
            </a:r>
          </a:p>
          <a:p>
            <a:pPr defTabSz="457200">
              <a:lnSpc>
                <a:spcPct val="70000"/>
              </a:lnSpc>
              <a:spcBef>
                <a:spcPts val="2400"/>
              </a:spcBef>
              <a:defRPr sz="1600">
                <a:solidFill>
                  <a:srgbClr val="1F1F1F"/>
                </a:solidFill>
                <a:latin typeface="Helvetica"/>
                <a:ea typeface="Helvetica"/>
                <a:cs typeface="Helvetica"/>
                <a:sym typeface="Helvetica"/>
              </a:defRPr>
            </a:pPr>
            <a:r>
              <a:t>Question 9: Does the human element of cybersecurity and social engineering fascinate you?</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Discover the world of Social Engineering and User Security - understand how attackers manipulate people, educate users about cyber threats, and implement security awareness programs. Think phishing awareness training, social engineering research, and designing secure human-computer interaction.</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Congratulations! You've narrowed down your interests in cybersecurity. Research specific topics within your chosen subfield!</a:t>
            </a:r>
          </a:p>
          <a:p>
            <a:pPr defTabSz="457200">
              <a:lnSpc>
                <a:spcPct val="70000"/>
              </a:lnSpc>
              <a:spcBef>
                <a:spcPts val="2400"/>
              </a:spcBef>
              <a:defRPr sz="1600">
                <a:solidFill>
                  <a:srgbClr val="1F1F1F"/>
                </a:solidFill>
                <a:latin typeface="Helvetica"/>
                <a:ea typeface="Helvetica"/>
                <a:cs typeface="Helvetica"/>
                <a:sym typeface="Helvetica"/>
              </a:defRPr>
            </a:pPr>
            <a:r>
              <a:t>Bonus: Remember, cybersecurity is constantly evolving! Explore emerging areas like Blockchain for Secure Transactions, Zero-Trust Security Models, or Cybersecurity for the Metaverse.</a:t>
            </a:r>
          </a:p>
        </p:txBody>
      </p:sp>
    </p:spTree>
  </p:cSld>
  <p:clrMapOvr>
    <a:masterClrMapping/>
  </p:clrMapOvr>
  <p:transition xmlns:p14="http://schemas.microsoft.com/office/powerpoint/2010/main" spd="med" advClick="1"/>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965" name="Slide Number"/>
          <p:cNvSpPr txBox="1"/>
          <p:nvPr>
            <p:ph type="sldNum" sz="quarter" idx="2"/>
          </p:nvPr>
        </p:nvSpPr>
        <p:spPr>
          <a:xfrm>
            <a:off x="23736391" y="13264211"/>
            <a:ext cx="253976"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66" name="Systems"/>
          <p:cNvSpPr txBox="1"/>
          <p:nvPr/>
        </p:nvSpPr>
        <p:spPr>
          <a:xfrm>
            <a:off x="19659871" y="65343"/>
            <a:ext cx="2463090" cy="8084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Systems</a:t>
            </a:r>
          </a:p>
        </p:txBody>
      </p:sp>
      <p:sp>
        <p:nvSpPr>
          <p:cNvPr id="967" name="?"/>
          <p:cNvSpPr txBox="1"/>
          <p:nvPr>
            <p:ph type="body" idx="1"/>
          </p:nvPr>
        </p:nvSpPr>
        <p:spPr>
          <a:prstGeom prst="rect">
            <a:avLst/>
          </a:prstGeom>
        </p:spPr>
        <p:txBody>
          <a:bodyPr/>
          <a:lstStyle>
            <a:lvl1pPr>
              <a:lnSpc>
                <a:spcPct val="200000"/>
              </a:lnSpc>
            </a:lvl1pPr>
          </a:lstStyle>
          <a:p>
            <a:pPr/>
            <a:r>
              <a:t>?</a:t>
            </a:r>
          </a:p>
        </p:txBody>
      </p:sp>
      <p:sp>
        <p:nvSpPr>
          <p:cNvPr id="968" name="Start: Are you fascinated by the complex machinery that underlies the digital world? Do you want to build, optimize, and understand how systems work together?…"/>
          <p:cNvSpPr txBox="1"/>
          <p:nvPr/>
        </p:nvSpPr>
        <p:spPr>
          <a:xfrm>
            <a:off x="-25400" y="1907065"/>
            <a:ext cx="24434801" cy="10274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ct val="50000"/>
              </a:lnSpc>
              <a:spcBef>
                <a:spcPts val="2400"/>
              </a:spcBef>
              <a:defRPr sz="1600">
                <a:solidFill>
                  <a:srgbClr val="1F1F1F"/>
                </a:solidFill>
                <a:latin typeface="Helvetica"/>
                <a:ea typeface="Helvetica"/>
                <a:cs typeface="Helvetica"/>
                <a:sym typeface="Helvetica"/>
              </a:defRPr>
            </a:pPr>
            <a:r>
              <a:t>Start: Are you fascinated by the complex machinery that underlies the digital world? Do you want to build, optimize, and understand how systems work together?</a:t>
            </a:r>
          </a:p>
          <a:p>
            <a:pPr marL="457200" indent="-317500" defTabSz="457200">
              <a:lnSpc>
                <a:spcPct val="5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Go to Question 1</a:t>
            </a:r>
          </a:p>
          <a:p>
            <a:pPr marL="457200" indent="-317500" defTabSz="457200">
              <a:lnSpc>
                <a:spcPct val="5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Perhaps another branch of computer science beckons! Explore options like software engineering, artificial intelligence, or data science.</a:t>
            </a:r>
          </a:p>
          <a:p>
            <a:pPr defTabSz="457200">
              <a:lnSpc>
                <a:spcPct val="50000"/>
              </a:lnSpc>
              <a:spcBef>
                <a:spcPts val="2400"/>
              </a:spcBef>
              <a:defRPr sz="1600">
                <a:solidFill>
                  <a:srgbClr val="1F1F1F"/>
                </a:solidFill>
                <a:latin typeface="Helvetica"/>
                <a:ea typeface="Helvetica"/>
                <a:cs typeface="Helvetica"/>
                <a:sym typeface="Helvetica"/>
              </a:defRPr>
            </a:pPr>
            <a:r>
              <a:t>Question 1: Does the cutting-edge potential of quantum computing in revolutionizing systems design intrigue you?</a:t>
            </a:r>
          </a:p>
          <a:p>
            <a:pPr marL="457200" indent="-317500" defTabSz="457200">
              <a:lnSpc>
                <a:spcPct val="5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Dive into the realm of Quantum Computing for Systems - explore novel algorithms and architectures enabled by quantum principles, optimize systems for quantum hardware, and design future-proof solutions. Think quantum cryptography, quantum simulation for systems optimization, and fault-tolerant quantum systems.</a:t>
            </a:r>
          </a:p>
          <a:p>
            <a:pPr marL="457200" indent="-317500" defTabSz="457200">
              <a:lnSpc>
                <a:spcPct val="5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2</a:t>
            </a:r>
          </a:p>
          <a:p>
            <a:pPr defTabSz="457200">
              <a:lnSpc>
                <a:spcPct val="50000"/>
              </a:lnSpc>
              <a:spcBef>
                <a:spcPts val="2400"/>
              </a:spcBef>
              <a:defRPr sz="1600">
                <a:solidFill>
                  <a:srgbClr val="1F1F1F"/>
                </a:solidFill>
                <a:latin typeface="Helvetica"/>
                <a:ea typeface="Helvetica"/>
                <a:cs typeface="Helvetica"/>
                <a:sym typeface="Helvetica"/>
              </a:defRPr>
            </a:pPr>
            <a:r>
              <a:t>Question 2: Are you captivated by the decentralized world of edge computing and its potential to bring intelligence closer to the data?</a:t>
            </a:r>
          </a:p>
          <a:p>
            <a:pPr marL="457200" indent="-317500" defTabSz="457200">
              <a:lnSpc>
                <a:spcPct val="5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Explore the frontier of Edge Computing for the Internet of Things - design systems that process data at the edge of networks, optimize resource usage on resource-constrained devices, and build secure and responsive IoT ecosystems. Think real-time data processing for wearables, edge analytics for smart homes, and decentralized control in distributed sensor networks.</a:t>
            </a:r>
          </a:p>
          <a:p>
            <a:pPr marL="457200" indent="-317500" defTabSz="457200">
              <a:lnSpc>
                <a:spcPct val="5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3</a:t>
            </a:r>
          </a:p>
          <a:p>
            <a:pPr defTabSz="457200">
              <a:lnSpc>
                <a:spcPct val="50000"/>
              </a:lnSpc>
              <a:spcBef>
                <a:spcPts val="2400"/>
              </a:spcBef>
              <a:defRPr sz="1600">
                <a:solidFill>
                  <a:srgbClr val="1F1F1F"/>
                </a:solidFill>
                <a:latin typeface="Helvetica"/>
                <a:ea typeface="Helvetica"/>
                <a:cs typeface="Helvetica"/>
                <a:sym typeface="Helvetica"/>
              </a:defRPr>
            </a:pPr>
            <a:r>
              <a:t>Question 3: Does the transparency and security offered by blockchain technology excite you in the context of system design?</a:t>
            </a:r>
          </a:p>
          <a:p>
            <a:pPr marL="457200" indent="-317500" defTabSz="457200">
              <a:lnSpc>
                <a:spcPct val="5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Embark on the path of Blockchain for Distributed Ledger Technology - build systems that leverage blockchain for secure data storage and traceability, design reliable consensus mechanisms for distributed systems, and explore applications in areas like supply chain management and secure identity systems. Think tamper-proof audit logs for systems, decentralized energy grids with blockchain, and secure voting systems.</a:t>
            </a:r>
          </a:p>
          <a:p>
            <a:pPr marL="457200" indent="-317500" defTabSz="457200">
              <a:lnSpc>
                <a:spcPct val="5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4</a:t>
            </a:r>
          </a:p>
          <a:p>
            <a:pPr defTabSz="457200">
              <a:lnSpc>
                <a:spcPct val="50000"/>
              </a:lnSpc>
              <a:spcBef>
                <a:spcPts val="2400"/>
              </a:spcBef>
              <a:defRPr sz="1600">
                <a:solidFill>
                  <a:srgbClr val="1F1F1F"/>
                </a:solidFill>
                <a:latin typeface="Helvetica"/>
                <a:ea typeface="Helvetica"/>
                <a:cs typeface="Helvetica"/>
                <a:sym typeface="Helvetica"/>
              </a:defRPr>
            </a:pPr>
            <a:r>
              <a:t>Question 4: Can you imagine bridging the gap between the physical and digital worlds through cyber-physical systems?</a:t>
            </a:r>
          </a:p>
          <a:p>
            <a:pPr marL="457200" indent="-317500" defTabSz="457200">
              <a:lnSpc>
                <a:spcPct val="5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Explore the field of Cyber-Physical Systems for Smart Infrastructure - design systems that integrate computing and communication with physical components, develop control algorithms for complex systems like smart grids and autonomous vehicles, and ensure reliable and secure operation in critical infrastructure. Think intelligent traffic management systems, predictive maintenance for industrial systems, and secure control systems for power grids.</a:t>
            </a:r>
          </a:p>
          <a:p>
            <a:pPr marL="457200" indent="-317500" defTabSz="457200">
              <a:lnSpc>
                <a:spcPct val="5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5</a:t>
            </a:r>
          </a:p>
          <a:p>
            <a:pPr defTabSz="457200">
              <a:lnSpc>
                <a:spcPct val="50000"/>
              </a:lnSpc>
              <a:spcBef>
                <a:spcPts val="2400"/>
              </a:spcBef>
              <a:defRPr sz="1600">
                <a:solidFill>
                  <a:srgbClr val="1F1F1F"/>
                </a:solidFill>
                <a:latin typeface="Helvetica"/>
                <a:ea typeface="Helvetica"/>
                <a:cs typeface="Helvetica"/>
                <a:sym typeface="Helvetica"/>
              </a:defRPr>
            </a:pPr>
            <a:r>
              <a:t>Question 5: Does the intricacy of operating systems and managing processes fascinate you?</a:t>
            </a:r>
          </a:p>
          <a:p>
            <a:pPr marL="457200" indent="-317500" defTabSz="457200">
              <a:lnSpc>
                <a:spcPct val="5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Dive into the realm of Operating Systems and Systems Programming - understand the core principles of operating systems, write device drivers, and optimize system performance. Think kernel development, process management, and memory allocation.</a:t>
            </a:r>
          </a:p>
          <a:p>
            <a:pPr marL="457200" indent="-317500" defTabSz="457200">
              <a:lnSpc>
                <a:spcPct val="5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6</a:t>
            </a:r>
          </a:p>
          <a:p>
            <a:pPr defTabSz="457200">
              <a:lnSpc>
                <a:spcPct val="50000"/>
              </a:lnSpc>
              <a:spcBef>
                <a:spcPts val="2400"/>
              </a:spcBef>
              <a:defRPr sz="1600">
                <a:solidFill>
                  <a:srgbClr val="1F1F1F"/>
                </a:solidFill>
                <a:latin typeface="Helvetica"/>
                <a:ea typeface="Helvetica"/>
                <a:cs typeface="Helvetica"/>
                <a:sym typeface="Helvetica"/>
              </a:defRPr>
            </a:pPr>
            <a:r>
              <a:t>Question 6: Are you intrigued by the invisible forces shaping distributed systems like the internet?</a:t>
            </a:r>
          </a:p>
          <a:p>
            <a:pPr marL="457200" indent="-317500" defTabSz="457200">
              <a:lnSpc>
                <a:spcPct val="5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Explore the world of Distributed Systems and Networks - understand how systems communicate and work together across networks, design fault-tolerant architectures, and optimize distributed algorithms. Think cloud computing, microservices, and peer-to-peer networks.</a:t>
            </a:r>
          </a:p>
          <a:p>
            <a:pPr marL="457200" indent="-317500" defTabSz="457200">
              <a:lnSpc>
                <a:spcPct val="5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7</a:t>
            </a:r>
          </a:p>
          <a:p>
            <a:pPr defTabSz="457200">
              <a:lnSpc>
                <a:spcPct val="50000"/>
              </a:lnSpc>
              <a:spcBef>
                <a:spcPts val="2400"/>
              </a:spcBef>
              <a:defRPr sz="1600">
                <a:solidFill>
                  <a:srgbClr val="1F1F1F"/>
                </a:solidFill>
                <a:latin typeface="Helvetica"/>
                <a:ea typeface="Helvetica"/>
                <a:cs typeface="Helvetica"/>
                <a:sym typeface="Helvetica"/>
              </a:defRPr>
            </a:pPr>
            <a:r>
              <a:t>Question 7: Does the challenge of keeping large systems reliable and available excite you?</a:t>
            </a:r>
          </a:p>
          <a:p>
            <a:pPr marL="457200" indent="-317500" defTabSz="457200">
              <a:lnSpc>
                <a:spcPct val="5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Embark on the path of Systems Reliability and Performance - analyze system behavior, identify bottlenecks, and design measures to prevent failures and ensure efficient operation. Think failure analysis, performance optimization, and high-availability systems.</a:t>
            </a:r>
          </a:p>
          <a:p>
            <a:pPr marL="457200" indent="-317500" defTabSz="457200">
              <a:lnSpc>
                <a:spcPct val="5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8</a:t>
            </a:r>
          </a:p>
          <a:p>
            <a:pPr defTabSz="457200">
              <a:lnSpc>
                <a:spcPct val="50000"/>
              </a:lnSpc>
              <a:spcBef>
                <a:spcPts val="2400"/>
              </a:spcBef>
              <a:defRPr sz="1600">
                <a:solidFill>
                  <a:srgbClr val="1F1F1F"/>
                </a:solidFill>
                <a:latin typeface="Helvetica"/>
                <a:ea typeface="Helvetica"/>
                <a:cs typeface="Helvetica"/>
                <a:sym typeface="Helvetica"/>
              </a:defRPr>
            </a:pPr>
            <a:r>
              <a:t>Question 8: Can you imagine building the infrastructure that powers the digital world from the ground up?</a:t>
            </a:r>
          </a:p>
          <a:p>
            <a:pPr marL="457200" indent="-317500" defTabSz="457200">
              <a:lnSpc>
                <a:spcPct val="5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Explore the field of Computer Architecture and Hardware - understand the inner workings of processors, design efficient system architectures, and optimize hardware for specific tasks. Think parallel processing, chip design, and embedded systems.</a:t>
            </a:r>
          </a:p>
          <a:p>
            <a:pPr marL="457200" indent="-317500" defTabSz="457200">
              <a:lnSpc>
                <a:spcPct val="5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9</a:t>
            </a:r>
          </a:p>
          <a:p>
            <a:pPr defTabSz="457200">
              <a:lnSpc>
                <a:spcPct val="50000"/>
              </a:lnSpc>
              <a:spcBef>
                <a:spcPts val="2400"/>
              </a:spcBef>
              <a:defRPr sz="1600">
                <a:solidFill>
                  <a:srgbClr val="1F1F1F"/>
                </a:solidFill>
                <a:latin typeface="Helvetica"/>
                <a:ea typeface="Helvetica"/>
                <a:cs typeface="Helvetica"/>
                <a:sym typeface="Helvetica"/>
              </a:defRPr>
            </a:pPr>
            <a:r>
              <a:t>Question 9: Does the idea of managing and securing complex IT systems intrigue you?</a:t>
            </a:r>
          </a:p>
          <a:p>
            <a:pPr marL="457200" indent="-317500" defTabSz="457200">
              <a:lnSpc>
                <a:spcPct val="5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Discover the world of Systems Administration and Security - install and configure systems, manage system accounts and access, and implement security measures to protect against threats. Think network administration, server management, and cybersecurity for systems.</a:t>
            </a:r>
          </a:p>
          <a:p>
            <a:pPr marL="457200" indent="-317500" defTabSz="457200">
              <a:lnSpc>
                <a:spcPct val="5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Congratulations! You've narrowed down your interests in systems. Research specific topics within your chosen subfield!</a:t>
            </a:r>
          </a:p>
          <a:p>
            <a:pPr defTabSz="457200">
              <a:lnSpc>
                <a:spcPct val="50000"/>
              </a:lnSpc>
              <a:spcBef>
                <a:spcPts val="2400"/>
              </a:spcBef>
              <a:defRPr sz="1600">
                <a:solidFill>
                  <a:srgbClr val="1F1F1F"/>
                </a:solidFill>
                <a:latin typeface="Helvetica"/>
                <a:ea typeface="Helvetica"/>
                <a:cs typeface="Helvetica"/>
                <a:sym typeface="Helvetica"/>
              </a:defRPr>
            </a:pPr>
            <a:r>
              <a:t>Bonus: Remember, systems are everywhere! Explore emerging areas like Machine Learning for System Optimization, Software-Defined Networking, or Explainable AI for Complex Systems.</a:t>
            </a:r>
          </a:p>
        </p:txBody>
      </p:sp>
    </p:spTree>
  </p:cSld>
  <p:clrMapOvr>
    <a:masterClrMapping/>
  </p:clrMapOvr>
  <p:transition xmlns:p14="http://schemas.microsoft.com/office/powerpoint/2010/main" spd="med" advClick="1"/>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970" name="Slide Number"/>
          <p:cNvSpPr txBox="1"/>
          <p:nvPr>
            <p:ph type="sldNum" sz="quarter" idx="2"/>
          </p:nvPr>
        </p:nvSpPr>
        <p:spPr>
          <a:xfrm>
            <a:off x="23736391" y="13264211"/>
            <a:ext cx="253976"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71" name="Algorithms &amp; Quantum"/>
          <p:cNvSpPr txBox="1"/>
          <p:nvPr/>
        </p:nvSpPr>
        <p:spPr>
          <a:xfrm>
            <a:off x="17993786" y="49772"/>
            <a:ext cx="6281015" cy="8084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Algorithms &amp; Quantum</a:t>
            </a:r>
          </a:p>
        </p:txBody>
      </p:sp>
      <p:sp>
        <p:nvSpPr>
          <p:cNvPr id="972" name="Start: Are you fascinated by the computational magic that solves problems? Do you want to design efficient instructions for computers to tackle real-world challenges?…"/>
          <p:cNvSpPr txBox="1"/>
          <p:nvPr/>
        </p:nvSpPr>
        <p:spPr>
          <a:xfrm>
            <a:off x="-25400" y="825037"/>
            <a:ext cx="24434800" cy="1205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ct val="100000"/>
              </a:lnSpc>
              <a:spcBef>
                <a:spcPts val="2400"/>
              </a:spcBef>
              <a:defRPr sz="1600">
                <a:solidFill>
                  <a:srgbClr val="1F1F1F"/>
                </a:solidFill>
                <a:latin typeface="Helvetica"/>
                <a:ea typeface="Helvetica"/>
                <a:cs typeface="Helvetica"/>
                <a:sym typeface="Helvetica"/>
              </a:defRPr>
            </a:pPr>
            <a:r>
              <a:t>Start: Are you fascinated by the computational magic that solves problems? Do you want to design efficient instructions for computers to tackle real-world challenges?</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Go to Question 1</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Perhaps another branch of computer science beckons! Explore options like software engineering, artificial intelligence, or data science.</a:t>
            </a:r>
          </a:p>
          <a:p>
            <a:pPr defTabSz="457200">
              <a:lnSpc>
                <a:spcPct val="100000"/>
              </a:lnSpc>
              <a:spcBef>
                <a:spcPts val="2400"/>
              </a:spcBef>
              <a:defRPr sz="1600">
                <a:solidFill>
                  <a:srgbClr val="1F1F1F"/>
                </a:solidFill>
                <a:latin typeface="Helvetica"/>
                <a:ea typeface="Helvetica"/>
                <a:cs typeface="Helvetica"/>
                <a:sym typeface="Helvetica"/>
              </a:defRPr>
            </a:pPr>
            <a:r>
              <a:t>Question 1: Does the thrill of finding the fastest or most efficient solution motivate you?</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Dive into the realm of Algorithmic Design and Analysis - understand different complexity classes, optimize algorithms for performance, and design efficient strategies for diverse problems. Think sorting algorithms, graph algorithms, and dynamic programming.</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2</a:t>
            </a:r>
          </a:p>
          <a:p>
            <a:pPr defTabSz="457200">
              <a:lnSpc>
                <a:spcPct val="100000"/>
              </a:lnSpc>
              <a:spcBef>
                <a:spcPts val="2400"/>
              </a:spcBef>
              <a:defRPr sz="1600">
                <a:solidFill>
                  <a:srgbClr val="1F1F1F"/>
                </a:solidFill>
                <a:latin typeface="Helvetica"/>
                <a:ea typeface="Helvetica"/>
                <a:cs typeface="Helvetica"/>
                <a:sym typeface="Helvetica"/>
              </a:defRPr>
            </a:pPr>
            <a:r>
              <a:t>Question 2: Are you intrigued by the power of randomness in solving problems?</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Explore the world of Probabilistic and Randomized Algorithms - understand how randomness can improve performance, analyze expected running times, and design algorithms with probabilistic guarantees. Think Monte Carlo simulations, randomized search algorithms, and error-correcting codes.</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3</a:t>
            </a:r>
          </a:p>
          <a:p>
            <a:pPr defTabSz="457200">
              <a:lnSpc>
                <a:spcPct val="100000"/>
              </a:lnSpc>
              <a:spcBef>
                <a:spcPts val="2400"/>
              </a:spcBef>
              <a:defRPr sz="1600">
                <a:solidFill>
                  <a:srgbClr val="1F1F1F"/>
                </a:solidFill>
                <a:latin typeface="Helvetica"/>
                <a:ea typeface="Helvetica"/>
                <a:cs typeface="Helvetica"/>
                <a:sym typeface="Helvetica"/>
              </a:defRPr>
            </a:pPr>
            <a:r>
              <a:t>Question 3: Can you imagine solving complex optimization problems beyond classical computers with quantum annealing?</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Embark on the path of Quantum Annealing - understand the principles of this optimization technique, explore applications in areas like logistics, financial modeling, and materials science, and compare it to other optimization algorithms. Think Ising Model simulations, spin glasses, and D-Wave quantum computers.</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4</a:t>
            </a:r>
          </a:p>
          <a:p>
            <a:pPr defTabSz="457200">
              <a:lnSpc>
                <a:spcPct val="100000"/>
              </a:lnSpc>
              <a:spcBef>
                <a:spcPts val="2400"/>
              </a:spcBef>
              <a:defRPr sz="1600">
                <a:solidFill>
                  <a:srgbClr val="1F1F1F"/>
                </a:solidFill>
                <a:latin typeface="Helvetica"/>
                <a:ea typeface="Helvetica"/>
                <a:cs typeface="Helvetica"/>
                <a:sym typeface="Helvetica"/>
              </a:defRPr>
            </a:pPr>
            <a:r>
              <a:t>Question 4: Does the beauty of elegant and concise solutions resonate with you?</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Discover the world of Data Structures and Algorithms - learn how to choose and implement efficient data structures (like graphs, trees, and hash tables) for different algorithms, and understand the trade-offs between different approaches. Think binary search trees, linked lists, and heaps.</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5</a:t>
            </a:r>
          </a:p>
          <a:p>
            <a:pPr defTabSz="457200">
              <a:lnSpc>
                <a:spcPct val="100000"/>
              </a:lnSpc>
              <a:spcBef>
                <a:spcPts val="2400"/>
              </a:spcBef>
              <a:defRPr sz="1600">
                <a:solidFill>
                  <a:srgbClr val="1F1F1F"/>
                </a:solidFill>
                <a:latin typeface="Helvetica"/>
                <a:ea typeface="Helvetica"/>
                <a:cs typeface="Helvetica"/>
                <a:sym typeface="Helvetica"/>
              </a:defRPr>
            </a:pPr>
            <a:r>
              <a:t>Question 5: Are you fascinated by the power of algorithms in solving real-world challenges?</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Explore the diverse field of Algorithmic Applications - apply algorithms to areas like machine learning, computer graphics, optimization, cryptography, and bioinformatics. Think image compression algorithms, recommendation systems, traffic routing algorithms, and DNA sequencing algorithms.</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6</a:t>
            </a:r>
          </a:p>
          <a:p>
            <a:pPr defTabSz="457200">
              <a:lnSpc>
                <a:spcPct val="100000"/>
              </a:lnSpc>
              <a:spcBef>
                <a:spcPts val="2400"/>
              </a:spcBef>
              <a:defRPr sz="1600">
                <a:solidFill>
                  <a:srgbClr val="1F1F1F"/>
                </a:solidFill>
                <a:latin typeface="Helvetica"/>
                <a:ea typeface="Helvetica"/>
                <a:cs typeface="Helvetica"/>
                <a:sym typeface="Helvetica"/>
              </a:defRPr>
            </a:pPr>
            <a:r>
              <a:t>Question 6: Does the need for transparency and trust in AI algorithms intrigue you?</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Dive into the realm of Explainable AI for Algorithm Transparency - understand the inner workings of complex AI models, develop methods to explain their decisions, and advocate for transparency in algorithmic systems. Think interpretable machine learning models, explainable reasoning frameworks, and human-centered explanations.</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7</a:t>
            </a:r>
          </a:p>
          <a:p>
            <a:pPr defTabSz="457200">
              <a:lnSpc>
                <a:spcPct val="100000"/>
              </a:lnSpc>
              <a:spcBef>
                <a:spcPts val="2400"/>
              </a:spcBef>
              <a:defRPr sz="1600">
                <a:solidFill>
                  <a:srgbClr val="1F1F1F"/>
                </a:solidFill>
                <a:latin typeface="Helvetica"/>
                <a:ea typeface="Helvetica"/>
                <a:cs typeface="Helvetica"/>
                <a:sym typeface="Helvetica"/>
              </a:defRPr>
            </a:pPr>
            <a:r>
              <a:t>Question 7: Are you passionate about ensuring fairness and ethical considerations in algorithms?</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Explore the field of Algorithmic Fairness for Addressing Bias - identify and mitigate biases in algorithmic systems, understand ethical implications of algorithms, and design algorithms that uphold fairness principles. Think counterfactual reasoning for fairness analysis, mitigating bias in AI models, and algorithmic discrimination detection.</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Congratulations! You've narrowed down your interests in algorithms. Research specific topics within your chosen subfield!</a:t>
            </a:r>
          </a:p>
          <a:p>
            <a:pPr defTabSz="457200">
              <a:lnSpc>
                <a:spcPct val="100000"/>
              </a:lnSpc>
              <a:spcBef>
                <a:spcPts val="2400"/>
              </a:spcBef>
              <a:defRPr sz="1600">
                <a:solidFill>
                  <a:srgbClr val="1F1F1F"/>
                </a:solidFill>
                <a:latin typeface="Helvetica"/>
                <a:ea typeface="Helvetica"/>
                <a:cs typeface="Helvetica"/>
                <a:sym typeface="Helvetica"/>
              </a:defRPr>
            </a:pPr>
            <a:r>
              <a:t>Bonus: Remember, algorithms are constantly evolving! Explore emerging areas like Algorithmic Optimization for AI, Quantum Machine Learning, or Natural Language Processing with Neural Networks.</a:t>
            </a:r>
          </a:p>
        </p:txBody>
      </p:sp>
    </p:spTree>
  </p:cSld>
  <p:clrMapOvr>
    <a:masterClrMapping/>
  </p:clrMapOvr>
  <p:transition xmlns:p14="http://schemas.microsoft.com/office/powerpoint/2010/main" spd="med" advClick="1"/>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974" name="Slide Number"/>
          <p:cNvSpPr txBox="1"/>
          <p:nvPr>
            <p:ph type="sldNum" sz="quarter" idx="2"/>
          </p:nvPr>
        </p:nvSpPr>
        <p:spPr>
          <a:xfrm>
            <a:off x="23736391" y="13264211"/>
            <a:ext cx="253976"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75" name="AI Applications"/>
          <p:cNvSpPr txBox="1"/>
          <p:nvPr/>
        </p:nvSpPr>
        <p:spPr>
          <a:xfrm>
            <a:off x="17993786" y="49772"/>
            <a:ext cx="4201060" cy="8084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AI Applications</a:t>
            </a:r>
          </a:p>
        </p:txBody>
      </p:sp>
      <p:sp>
        <p:nvSpPr>
          <p:cNvPr id="976" name="Start: Are you passionate about leveraging AI to tackle real-world challenges and building intelligent systems that make a difference?…"/>
          <p:cNvSpPr txBox="1"/>
          <p:nvPr/>
        </p:nvSpPr>
        <p:spPr>
          <a:xfrm>
            <a:off x="-25400" y="591992"/>
            <a:ext cx="24434800" cy="125183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ct val="70000"/>
              </a:lnSpc>
              <a:spcBef>
                <a:spcPts val="2400"/>
              </a:spcBef>
              <a:defRPr sz="1600">
                <a:solidFill>
                  <a:srgbClr val="1F1F1F"/>
                </a:solidFill>
                <a:latin typeface="Helvetica"/>
                <a:ea typeface="Helvetica"/>
                <a:cs typeface="Helvetica"/>
                <a:sym typeface="Helvetica"/>
              </a:defRPr>
            </a:pPr>
            <a:r>
              <a:t>Start: Are you passionate about leveraging AI to tackle real-world challenges and building intelligent systems that make a difference?</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Go to Question 1</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Perhaps another branch of computer science beckons! Explore options like software engineering, data science, or theoretical computer science.</a:t>
            </a:r>
          </a:p>
          <a:p>
            <a:pPr defTabSz="457200">
              <a:lnSpc>
                <a:spcPct val="70000"/>
              </a:lnSpc>
              <a:spcBef>
                <a:spcPts val="2400"/>
              </a:spcBef>
              <a:defRPr sz="1600">
                <a:solidFill>
                  <a:srgbClr val="1F1F1F"/>
                </a:solidFill>
                <a:latin typeface="Helvetica"/>
                <a:ea typeface="Helvetica"/>
                <a:cs typeface="Helvetica"/>
                <a:sym typeface="Helvetica"/>
              </a:defRPr>
            </a:pPr>
            <a:r>
              <a:t>Question 1: Does the potential of AI to safeguard our world excite you?</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Dive into the realm of AI for Security and Threat Detection - develop algorithms for anomaly detection, cyber-attack prevention, and fraud analysis, explore advancements in areas like biometric authentication, network security, and secure communication. Think detecting malicious content in images, predicting cyberattacks on critical infrastructure, and developing AI-powered firewalls.</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2</a:t>
            </a:r>
          </a:p>
          <a:p>
            <a:pPr defTabSz="457200">
              <a:lnSpc>
                <a:spcPct val="70000"/>
              </a:lnSpc>
              <a:spcBef>
                <a:spcPts val="2400"/>
              </a:spcBef>
              <a:defRPr sz="1600">
                <a:solidFill>
                  <a:srgbClr val="1F1F1F"/>
                </a:solidFill>
                <a:latin typeface="Helvetica"/>
                <a:ea typeface="Helvetica"/>
                <a:cs typeface="Helvetica"/>
                <a:sym typeface="Helvetica"/>
              </a:defRPr>
            </a:pPr>
            <a:r>
              <a:t>Question 2: Are you fascinated by the idea of using AI to revolutionize the construction industry?</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Explore the world of AI for Construction Science - develop AI systems for robot-assisted construction, automated construction site monitoring, and optimized project planning, contribute to areas like material selection, risk assessment, and construction safety. Think AI-powered construction robots, drones surveying and inspecting construction sites, and AI-driven construction scheduling software.</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3</a:t>
            </a:r>
          </a:p>
          <a:p>
            <a:pPr defTabSz="457200">
              <a:lnSpc>
                <a:spcPct val="70000"/>
              </a:lnSpc>
              <a:spcBef>
                <a:spcPts val="2400"/>
              </a:spcBef>
              <a:defRPr sz="1600">
                <a:solidFill>
                  <a:srgbClr val="1F1F1F"/>
                </a:solidFill>
                <a:latin typeface="Helvetica"/>
                <a:ea typeface="Helvetica"/>
                <a:cs typeface="Helvetica"/>
                <a:sym typeface="Helvetica"/>
              </a:defRPr>
            </a:pPr>
            <a:r>
              <a:t>Question 3: Does the artistic potential of AI to generate creative content intrigue you?</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Discover the world of Generative AI for Creative Content Creation - develop AI models for music composition, video editing, and text generation, contribute to innovations in areas like personalized art platforms, AI-generated marketing campaigns, and virtual reality experiences. Think AI-powered music composers, video editing tools that suggest cuts and transitions, and AI-written scripts for video games.</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4</a:t>
            </a:r>
          </a:p>
          <a:p>
            <a:pPr defTabSz="457200">
              <a:lnSpc>
                <a:spcPct val="70000"/>
              </a:lnSpc>
              <a:spcBef>
                <a:spcPts val="2400"/>
              </a:spcBef>
              <a:defRPr sz="1600">
                <a:solidFill>
                  <a:srgbClr val="1F1F1F"/>
                </a:solidFill>
                <a:latin typeface="Helvetica"/>
                <a:ea typeface="Helvetica"/>
                <a:cs typeface="Helvetica"/>
                <a:sym typeface="Helvetica"/>
              </a:defRPr>
            </a:pPr>
            <a:r>
              <a:t>Question 4: Are you passionate about applying AI to improve food production and sustainability in agriculture?</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Explore the field of AI for Agriculture - develop AI systems for crop yield prediction, disease detection in plants, and precision agriculture management, contribute to solutions in areas like livestock health monitoring, soil optimization, and robotic farming. Think AI-powered robots identifying diseased crops, predictive models for optimal watering and fertilization, and AI-driven analysis of satellite imagery for agricultural management.</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5</a:t>
            </a:r>
          </a:p>
          <a:p>
            <a:pPr defTabSz="457200">
              <a:lnSpc>
                <a:spcPct val="70000"/>
              </a:lnSpc>
              <a:spcBef>
                <a:spcPts val="2400"/>
              </a:spcBef>
              <a:defRPr sz="1600">
                <a:solidFill>
                  <a:srgbClr val="1F1F1F"/>
                </a:solidFill>
                <a:latin typeface="Helvetica"/>
                <a:ea typeface="Helvetica"/>
                <a:cs typeface="Helvetica"/>
                <a:sym typeface="Helvetica"/>
              </a:defRPr>
            </a:pPr>
            <a:r>
              <a:t>Question 5: Can you imagine using AI to transform and personalize computer science education?</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Embark on the path of AI for Computer Science Education - develop intelligent tutoring systems, personalized learning platforms, and automated code grading tools, contribute to breakthroughs in areas like adaptive learning, student engagement, and virtual lab simulations. Think AI-powered tutors that answer student questions and provide feedback, adaptive courseware that adjusts to individual learning pace, and AI-based code graders that offer personalized feedback.</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6</a:t>
            </a:r>
          </a:p>
          <a:p>
            <a:pPr defTabSz="457200">
              <a:lnSpc>
                <a:spcPct val="70000"/>
              </a:lnSpc>
              <a:spcBef>
                <a:spcPts val="2400"/>
              </a:spcBef>
              <a:defRPr sz="1600">
                <a:solidFill>
                  <a:srgbClr val="1F1F1F"/>
                </a:solidFill>
                <a:latin typeface="Helvetica"/>
                <a:ea typeface="Helvetica"/>
                <a:cs typeface="Helvetica"/>
                <a:sym typeface="Helvetica"/>
              </a:defRPr>
            </a:pPr>
            <a:r>
              <a:t>Question 6: Does the mystery of the universe and the potential of AI to unlock its secrets excite you?</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Explore the field of AI for Physics and Scientific Discovery - develop AI models for data analysis, anomaly detection, and hypothesis generation in physics experiments, contribute to breakthroughs in areas like particle physics simulations, astrophysical data analysis, and material science discovery. Think AI-powered telescopes analyzing astronomical data, AI models explaining particle collisions in accelerators, and AI-driven material property prediction for next-generation technologies.</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7</a:t>
            </a:r>
          </a:p>
          <a:p>
            <a:pPr defTabSz="457200">
              <a:lnSpc>
                <a:spcPct val="70000"/>
              </a:lnSpc>
              <a:spcBef>
                <a:spcPts val="2400"/>
              </a:spcBef>
              <a:defRPr sz="1600">
                <a:solidFill>
                  <a:srgbClr val="1F1F1F"/>
                </a:solidFill>
                <a:latin typeface="Helvetica"/>
                <a:ea typeface="Helvetica"/>
                <a:cs typeface="Helvetica"/>
                <a:sym typeface="Helvetica"/>
              </a:defRPr>
            </a:pPr>
            <a:r>
              <a:t>Question 7: Can you imagine building intelligent systems that interact with the physical world through robots and automation?</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Embark on the path of Robotics and Intelligent Control - develop algorithms for robot vision, navigation, and manipulation, build autonomous systems for tasks like object grasping, path planning, and collaborative robotics. Think industrial robots with AI vision, drones navigating complex environments, and collaborative robots assisting humans in healthcare.</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8</a:t>
            </a:r>
          </a:p>
          <a:p>
            <a:pPr defTabSz="457200">
              <a:lnSpc>
                <a:spcPct val="70000"/>
              </a:lnSpc>
              <a:spcBef>
                <a:spcPts val="2400"/>
              </a:spcBef>
              <a:defRPr sz="1600">
                <a:solidFill>
                  <a:srgbClr val="1F1F1F"/>
                </a:solidFill>
                <a:latin typeface="Helvetica"/>
                <a:ea typeface="Helvetica"/>
                <a:cs typeface="Helvetica"/>
                <a:sym typeface="Helvetica"/>
              </a:defRPr>
            </a:pPr>
            <a:r>
              <a:t>Question 8: Does the idea of using AI to improve human health and well-being motivate you?</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Explore the field of AI for Healthcare and Medicine - develop AI systems for medical image analysis, disease prediction, and personalized healthcare, contribute to breakthroughs in areas like drug discovery, medical diagnosis, and patient care. Think medical image classification for early disease detection, AI-powered medical diagnosis tools, and virtual assistants for mental health support.</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9</a:t>
            </a:r>
          </a:p>
          <a:p>
            <a:pPr defTabSz="457200">
              <a:lnSpc>
                <a:spcPct val="70000"/>
              </a:lnSpc>
              <a:spcBef>
                <a:spcPts val="2400"/>
              </a:spcBef>
              <a:defRPr sz="1600">
                <a:solidFill>
                  <a:srgbClr val="1F1F1F"/>
                </a:solidFill>
                <a:latin typeface="Helvetica"/>
                <a:ea typeface="Helvetica"/>
                <a:cs typeface="Helvetica"/>
                <a:sym typeface="Helvetica"/>
              </a:defRPr>
            </a:pPr>
            <a:r>
              <a:t>Question 9: Are you intrigued by the potential of AI to transform entire industries and revolutionize society?</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Discover the world of AI for Social Good and Sustainability - develop AI systems for tasks like disaster management, climate change mitigation, and resource optimization, contribute to solving global challenges and building a more sustainable future. Think AI-powered systems for predicting natural disasters, optimizing energy grids for sustainability, and analyzing social media data for public good.</a:t>
            </a:r>
          </a:p>
          <a:p>
            <a:pPr marL="457200" indent="-317500" defTabSz="457200">
              <a:lnSpc>
                <a:spcPct val="7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Congratulations! You've narrowed down your interests in AI applications. Analyze specific subfields within your chosen area and identify research problems that align with your skills and passion!</a:t>
            </a:r>
          </a:p>
          <a:p>
            <a:pPr defTabSz="457200">
              <a:lnSpc>
                <a:spcPct val="70000"/>
              </a:lnSpc>
              <a:spcBef>
                <a:spcPts val="2400"/>
              </a:spcBef>
              <a:defRPr sz="1600">
                <a:solidFill>
                  <a:srgbClr val="1F1F1F"/>
                </a:solidFill>
                <a:latin typeface="Helvetica"/>
                <a:ea typeface="Helvetica"/>
                <a:cs typeface="Helvetica"/>
                <a:sym typeface="Helvetica"/>
              </a:defRPr>
            </a:pPr>
            <a:r>
              <a:t>Bonus: Remember, AI applications are constantly evolving! Explore emerging areas like AI for Personalized Education, Explainable AI for Transparent decision-making, or AI for Climate Change Mitigation.</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Identifying Research Topics"/>
          <p:cNvSpPr txBox="1"/>
          <p:nvPr>
            <p:ph type="title"/>
          </p:nvPr>
        </p:nvSpPr>
        <p:spPr>
          <a:prstGeom prst="rect">
            <a:avLst/>
          </a:prstGeom>
        </p:spPr>
        <p:txBody>
          <a:bodyPr/>
          <a:lstStyle/>
          <a:p>
            <a:pPr/>
            <a:r>
              <a:t>Identifying Research Topics</a:t>
            </a:r>
          </a:p>
        </p:txBody>
      </p:sp>
      <p:sp>
        <p:nvSpPr>
          <p:cNvPr id="196" name="Getting started in new field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i="1"/>
            </a:lvl1pPr>
          </a:lstStyle>
          <a:p>
            <a:pPr/>
            <a:r>
              <a:t>Getting started in new fields</a:t>
            </a:r>
          </a:p>
        </p:txBody>
      </p:sp>
      <p:sp>
        <p:nvSpPr>
          <p:cNvPr id="197" name="Terms:…"/>
          <p:cNvSpPr txBox="1"/>
          <p:nvPr>
            <p:ph type="body" sz="half" idx="1"/>
          </p:nvPr>
        </p:nvSpPr>
        <p:spPr>
          <a:xfrm>
            <a:off x="1206500" y="4248504"/>
            <a:ext cx="12599611" cy="8256012"/>
          </a:xfrm>
          <a:prstGeom prst="rect">
            <a:avLst/>
          </a:prstGeom>
        </p:spPr>
        <p:txBody>
          <a:bodyPr/>
          <a:lstStyle/>
          <a:p>
            <a:pPr marL="0" indent="0">
              <a:lnSpc>
                <a:spcPct val="100000"/>
              </a:lnSpc>
              <a:buSzTx/>
              <a:buNone/>
              <a:defRPr sz="3400"/>
            </a:pPr>
            <a:r>
              <a:t>Terms:</a:t>
            </a:r>
          </a:p>
          <a:p>
            <a:pPr lvl="1">
              <a:lnSpc>
                <a:spcPct val="100000"/>
              </a:lnSpc>
              <a:defRPr i="1" sz="3400"/>
            </a:pPr>
            <a:r>
              <a:rPr b="1"/>
              <a:t>field</a:t>
            </a:r>
            <a:r>
              <a:t> = area within CS</a:t>
            </a:r>
          </a:p>
          <a:p>
            <a:pPr lvl="1">
              <a:lnSpc>
                <a:spcPct val="100000"/>
              </a:lnSpc>
              <a:defRPr i="1" sz="3400"/>
            </a:pPr>
            <a:r>
              <a:rPr b="1"/>
              <a:t>topic</a:t>
            </a:r>
            <a:r>
              <a:t> = concept within the field</a:t>
            </a:r>
          </a:p>
          <a:p>
            <a:pPr lvl="1">
              <a:lnSpc>
                <a:spcPct val="100000"/>
              </a:lnSpc>
              <a:defRPr i="1" sz="3400"/>
            </a:pPr>
            <a:r>
              <a:rPr b="1"/>
              <a:t>problem</a:t>
            </a:r>
            <a:r>
              <a:t> = specific focus within the topic </a:t>
            </a:r>
          </a:p>
          <a:p>
            <a:pPr lvl="1">
              <a:lnSpc>
                <a:spcPct val="100000"/>
              </a:lnSpc>
              <a:defRPr i="1" sz="3400"/>
            </a:pPr>
            <a:r>
              <a:rPr b="1"/>
              <a:t>approach</a:t>
            </a:r>
            <a:r>
              <a:t> = unique methods for addressing the problem</a:t>
            </a:r>
          </a:p>
        </p:txBody>
      </p:sp>
      <p:sp>
        <p:nvSpPr>
          <p:cNvPr id="198" name="Slide Number"/>
          <p:cNvSpPr txBox="1"/>
          <p:nvPr>
            <p:ph type="sldNum" sz="quarter" idx="2"/>
          </p:nvPr>
        </p:nvSpPr>
        <p:spPr>
          <a:xfrm>
            <a:off x="23742678" y="13264211"/>
            <a:ext cx="241402"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99" name="Example:…"/>
          <p:cNvSpPr txBox="1"/>
          <p:nvPr/>
        </p:nvSpPr>
        <p:spPr>
          <a:xfrm>
            <a:off x="13749148" y="3851447"/>
            <a:ext cx="10632024" cy="700869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2218888">
              <a:lnSpc>
                <a:spcPct val="100000"/>
              </a:lnSpc>
              <a:spcBef>
                <a:spcPts val="4000"/>
              </a:spcBef>
              <a:defRPr sz="3094">
                <a:solidFill>
                  <a:schemeClr val="accent1">
                    <a:hueOff val="114395"/>
                    <a:lumOff val="-24975"/>
                  </a:schemeClr>
                </a:solidFill>
              </a:defRPr>
            </a:pPr>
            <a:r>
              <a:rPr i="1"/>
              <a:t>Example</a:t>
            </a:r>
            <a:r>
              <a:t>:</a:t>
            </a:r>
          </a:p>
          <a:p>
            <a:pPr lvl="1" marL="1109472" indent="-554736" defTabSz="2218888">
              <a:lnSpc>
                <a:spcPct val="100000"/>
              </a:lnSpc>
              <a:spcBef>
                <a:spcPts val="4000"/>
              </a:spcBef>
              <a:buSzPct val="123000"/>
              <a:buChar char="•"/>
              <a:defRPr i="1" sz="3094">
                <a:solidFill>
                  <a:schemeClr val="accent1">
                    <a:hueOff val="114395"/>
                    <a:lumOff val="-24975"/>
                  </a:schemeClr>
                </a:solidFill>
              </a:defRPr>
            </a:pPr>
            <a:r>
              <a:t>Data science</a:t>
            </a:r>
          </a:p>
          <a:p>
            <a:pPr lvl="1" marL="1109472" indent="-554736" defTabSz="2218888">
              <a:lnSpc>
                <a:spcPct val="100000"/>
              </a:lnSpc>
              <a:spcBef>
                <a:spcPts val="4000"/>
              </a:spcBef>
              <a:buSzPct val="123000"/>
              <a:buChar char="•"/>
              <a:defRPr i="1" sz="3094">
                <a:solidFill>
                  <a:schemeClr val="accent1">
                    <a:hueOff val="114395"/>
                    <a:lumOff val="-24975"/>
                  </a:schemeClr>
                </a:solidFill>
              </a:defRPr>
            </a:pPr>
            <a:r>
              <a:t>Visualization &amp; HCI </a:t>
            </a:r>
            <a:r>
              <a:rPr sz="2366"/>
              <a:t>(human-computer interaction)</a:t>
            </a:r>
          </a:p>
          <a:p>
            <a:pPr lvl="1" marL="1109472" indent="-554736" defTabSz="2218888">
              <a:lnSpc>
                <a:spcPct val="100000"/>
              </a:lnSpc>
              <a:spcBef>
                <a:spcPts val="4000"/>
              </a:spcBef>
              <a:buSzPct val="123000"/>
              <a:buChar char="•"/>
              <a:defRPr i="1" sz="3094">
                <a:solidFill>
                  <a:schemeClr val="accent1">
                    <a:hueOff val="114395"/>
                    <a:lumOff val="-24975"/>
                  </a:schemeClr>
                </a:solidFill>
              </a:defRPr>
            </a:pPr>
            <a:r>
              <a:t>Visualizing real-time data streams can be overwhelming in the amount of data and therefore not useful to the user.</a:t>
            </a:r>
          </a:p>
          <a:p>
            <a:pPr lvl="1" marL="1109472" indent="-554736" defTabSz="2218888">
              <a:lnSpc>
                <a:spcPct val="100000"/>
              </a:lnSpc>
              <a:spcBef>
                <a:spcPts val="4000"/>
              </a:spcBef>
              <a:buSzPct val="123000"/>
              <a:buChar char="•"/>
              <a:defRPr i="1" sz="3094">
                <a:solidFill>
                  <a:schemeClr val="accent1">
                    <a:hueOff val="114395"/>
                    <a:lumOff val="-24975"/>
                  </a:schemeClr>
                </a:solidFill>
              </a:defRPr>
            </a:pPr>
            <a:r>
              <a:t>Leverage data reduction techniques* in combination with AR/VR for live integration of data with relevant user tools (e.g. heads-up displays HUDs while driving)</a:t>
            </a:r>
          </a:p>
        </p:txBody>
      </p:sp>
      <p:sp>
        <p:nvSpPr>
          <p:cNvPr id="200" name="*be more specific!"/>
          <p:cNvSpPr txBox="1"/>
          <p:nvPr/>
        </p:nvSpPr>
        <p:spPr>
          <a:xfrm>
            <a:off x="17433013" y="12924330"/>
            <a:ext cx="3264295" cy="57317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3100"/>
            </a:lvl1pPr>
          </a:lstStyle>
          <a:p>
            <a:pPr/>
            <a:r>
              <a:t>*be more specific!</a:t>
            </a:r>
          </a:p>
        </p:txBody>
      </p:sp>
      <p:sp>
        <p:nvSpPr>
          <p:cNvPr id="201" name="….so where do we start?"/>
          <p:cNvSpPr txBox="1"/>
          <p:nvPr/>
        </p:nvSpPr>
        <p:spPr>
          <a:xfrm>
            <a:off x="8101751" y="11635510"/>
            <a:ext cx="8532064" cy="95727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i="1" sz="5600">
                <a:solidFill>
                  <a:schemeClr val="accent4">
                    <a:hueOff val="-1247790"/>
                    <a:lumOff val="-12326"/>
                  </a:schemeClr>
                </a:solidFill>
              </a:defRPr>
            </a:lvl1pPr>
          </a:lstStyle>
          <a:p>
            <a:pPr/>
            <a:r>
              <a:t>….so where do we start?</a:t>
            </a:r>
          </a:p>
        </p:txBody>
      </p:sp>
    </p:spTree>
  </p:cSld>
  <p:clrMapOvr>
    <a:masterClrMapping/>
  </p:clrMapOvr>
  <p:transition xmlns:p14="http://schemas.microsoft.com/office/powerpoint/2010/main" spd="med" advClick="1"/>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978" name="Slide Number"/>
          <p:cNvSpPr txBox="1"/>
          <p:nvPr>
            <p:ph type="sldNum" sz="quarter" idx="2"/>
          </p:nvPr>
        </p:nvSpPr>
        <p:spPr>
          <a:xfrm>
            <a:off x="23736391" y="13264211"/>
            <a:ext cx="253976"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979" name="AI Ethics/Fairness"/>
          <p:cNvSpPr txBox="1"/>
          <p:nvPr/>
        </p:nvSpPr>
        <p:spPr>
          <a:xfrm>
            <a:off x="17993786" y="49772"/>
            <a:ext cx="5013047" cy="8084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AI Ethics/Fairness</a:t>
            </a:r>
          </a:p>
        </p:txBody>
      </p:sp>
      <p:sp>
        <p:nvSpPr>
          <p:cNvPr id="980" name="Start: Are you concerned about the moral implications of artificial intelligence? Do you want to ensure AI systems are fair, responsible, and beneficial to society?…"/>
          <p:cNvSpPr txBox="1"/>
          <p:nvPr/>
        </p:nvSpPr>
        <p:spPr>
          <a:xfrm>
            <a:off x="-25400" y="704387"/>
            <a:ext cx="24434800" cy="1229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457200">
              <a:lnSpc>
                <a:spcPct val="100000"/>
              </a:lnSpc>
              <a:spcBef>
                <a:spcPts val="2400"/>
              </a:spcBef>
              <a:defRPr sz="1600">
                <a:solidFill>
                  <a:srgbClr val="1F1F1F"/>
                </a:solidFill>
                <a:latin typeface="Helvetica"/>
                <a:ea typeface="Helvetica"/>
                <a:cs typeface="Helvetica"/>
                <a:sym typeface="Helvetica"/>
              </a:defRPr>
            </a:pPr>
            <a:r>
              <a:t>Start: Are you concerned about the moral implications of artificial intelligence? Do you want to ensure AI systems are fair, responsible, and beneficial to society?</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Go to Question 1</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Perhaps another branch of computer science beckons! Explore options like artificial intelligence development, software engineering, or data science.</a:t>
            </a:r>
          </a:p>
          <a:p>
            <a:pPr defTabSz="457200">
              <a:lnSpc>
                <a:spcPct val="100000"/>
              </a:lnSpc>
              <a:spcBef>
                <a:spcPts val="2400"/>
              </a:spcBef>
              <a:defRPr sz="1600">
                <a:solidFill>
                  <a:srgbClr val="1F1F1F"/>
                </a:solidFill>
                <a:latin typeface="Helvetica"/>
                <a:ea typeface="Helvetica"/>
                <a:cs typeface="Helvetica"/>
                <a:sym typeface="Helvetica"/>
              </a:defRPr>
            </a:pPr>
            <a:r>
              <a:t>Question 1: Does the potential for bias in AI algorithms intrigue you?</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Dive into the realm of Algorithmic Bias and Fairness - learn to identify and mitigate bias in data, models, and algorithms, understand fairness metrics, and design algorithms that promote equitable outcomes. Think counterfactual reasoning for fairness analysis, mitigating bias in machine learning models, and algorithmic discrimination detection.</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2</a:t>
            </a:r>
          </a:p>
          <a:p>
            <a:pPr defTabSz="457200">
              <a:lnSpc>
                <a:spcPct val="100000"/>
              </a:lnSpc>
              <a:spcBef>
                <a:spcPts val="2400"/>
              </a:spcBef>
              <a:defRPr sz="1600">
                <a:solidFill>
                  <a:srgbClr val="1F1F1F"/>
                </a:solidFill>
                <a:latin typeface="Helvetica"/>
                <a:ea typeface="Helvetica"/>
                <a:cs typeface="Helvetica"/>
                <a:sym typeface="Helvetica"/>
              </a:defRPr>
            </a:pPr>
            <a:r>
              <a:t>Question 2: Are you fascinated by the ethical issues surrounding privacy and surveillance in AI?</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Explore the world of AI and Privacy - understand the ethical implications of data collection, analysis, and use by AI systems, advocate for responsible data governance, and design privacy-preserving AI solutions. Think anonymization techniques, differential privacy, and explainable AI for transparency.</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3</a:t>
            </a:r>
          </a:p>
          <a:p>
            <a:pPr defTabSz="457200">
              <a:lnSpc>
                <a:spcPct val="100000"/>
              </a:lnSpc>
              <a:spcBef>
                <a:spcPts val="2400"/>
              </a:spcBef>
              <a:defRPr sz="1600">
                <a:solidFill>
                  <a:srgbClr val="1F1F1F"/>
                </a:solidFill>
                <a:latin typeface="Helvetica"/>
                <a:ea typeface="Helvetica"/>
                <a:cs typeface="Helvetica"/>
                <a:sym typeface="Helvetica"/>
              </a:defRPr>
            </a:pPr>
            <a:r>
              <a:t>Question 3: Can you imagine building trust and transparency in AI systems?</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Embark on the path of Explainable AI and Human-AI Interaction - develop methods to explain how AI systems make decisions, design interfaces that foster trust and understanding between humans and AI, and promote user control over AI technologies. Think interpretable machine learning models, explainable reasoning frameworks, and responsible chatbot design.</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4</a:t>
            </a:r>
          </a:p>
          <a:p>
            <a:pPr defTabSz="457200">
              <a:lnSpc>
                <a:spcPct val="100000"/>
              </a:lnSpc>
              <a:spcBef>
                <a:spcPts val="2400"/>
              </a:spcBef>
              <a:defRPr sz="1600">
                <a:solidFill>
                  <a:srgbClr val="1F1F1F"/>
                </a:solidFill>
                <a:latin typeface="Helvetica"/>
                <a:ea typeface="Helvetica"/>
                <a:cs typeface="Helvetica"/>
                <a:sym typeface="Helvetica"/>
              </a:defRPr>
            </a:pPr>
            <a:r>
              <a:t>Question 4: Does the potential impact of AI on jobs and the future of work excite you?</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Explore the field of AI and Society - analyze the economic, social, and political implications of AI, contribute to responsible development and deployment of AI, and advocate for ethical considerations in AI adoption. Think job displacement due to automation, AI for social good, and ethical frameworks for AI governance.</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5</a:t>
            </a:r>
          </a:p>
          <a:p>
            <a:pPr defTabSz="457200">
              <a:lnSpc>
                <a:spcPct val="100000"/>
              </a:lnSpc>
              <a:spcBef>
                <a:spcPts val="2400"/>
              </a:spcBef>
              <a:defRPr sz="1600">
                <a:solidFill>
                  <a:srgbClr val="1F1F1F"/>
                </a:solidFill>
                <a:latin typeface="Helvetica"/>
                <a:ea typeface="Helvetica"/>
                <a:cs typeface="Helvetica"/>
                <a:sym typeface="Helvetica"/>
              </a:defRPr>
            </a:pPr>
            <a:r>
              <a:t>Question 5: Are you passionate about fighting for marginalized communities in the face of algorithmic injustice?</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Discover the world of Algorithmic Justice Movements - understand the impact of AI on marginalized groups, join social movements seeking algorithmic fairness, and advocate for responsible AI development for all. Think data activism, community-driven approaches to AI fairness, and policy advocacy for ethical AI.</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6</a:t>
            </a:r>
          </a:p>
          <a:p>
            <a:pPr defTabSz="457200">
              <a:lnSpc>
                <a:spcPct val="100000"/>
              </a:lnSpc>
              <a:spcBef>
                <a:spcPts val="2400"/>
              </a:spcBef>
              <a:defRPr sz="1600">
                <a:solidFill>
                  <a:srgbClr val="1F1F1F"/>
                </a:solidFill>
                <a:latin typeface="Helvetica"/>
                <a:ea typeface="Helvetica"/>
                <a:cs typeface="Helvetica"/>
                <a:sym typeface="Helvetica"/>
              </a:defRPr>
            </a:pPr>
            <a:r>
              <a:t>Question 6: Does the design of AI systems from a human-centered perspective intrigue you?</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Dive into the realm of Human-Centered AI Design - understand the needs and expectations of users, design AI systems that are accessible, inclusive, and user-friendly, and promote responsible human-AI collaboration. Think inclusive design principles for AI, user experience research with AI, and designing for trust and empowerment.</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Go to Question 7</a:t>
            </a:r>
          </a:p>
          <a:p>
            <a:pPr defTabSz="457200">
              <a:lnSpc>
                <a:spcPct val="100000"/>
              </a:lnSpc>
              <a:spcBef>
                <a:spcPts val="2400"/>
              </a:spcBef>
              <a:defRPr sz="1600">
                <a:solidFill>
                  <a:srgbClr val="1F1F1F"/>
                </a:solidFill>
                <a:latin typeface="Helvetica"/>
                <a:ea typeface="Helvetica"/>
                <a:cs typeface="Helvetica"/>
                <a:sym typeface="Helvetica"/>
              </a:defRPr>
            </a:pPr>
            <a:r>
              <a:t>Question 7: Can you imagine the ethical challenges and opportunities presented by emerging technologies like quantum computing?</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Yes: Explore the field of Quantum Computing and its Ethical Implications - understand the unique ethical considerations of quantum AI, analyze potential impacts on privacy, security, and fairness, and contribute to responsible development and governance of quantum technologies. Think quantum cryptography and its impact on privacy, bias in quantum algorithms, and responsible AI governance frameworks.</a:t>
            </a:r>
          </a:p>
          <a:p>
            <a:pPr marL="457200" indent="-317500" defTabSz="457200">
              <a:lnSpc>
                <a:spcPct val="100000"/>
              </a:lnSpc>
              <a:spcBef>
                <a:spcPts val="1000"/>
              </a:spcBef>
              <a:buClr>
                <a:srgbClr val="1F1F1F"/>
              </a:buClr>
              <a:buSzPct val="123000"/>
              <a:buFont typeface="Helvetica"/>
              <a:buChar char="•"/>
              <a:defRPr sz="1600">
                <a:solidFill>
                  <a:srgbClr val="1F1F1F"/>
                </a:solidFill>
                <a:latin typeface="Helvetica"/>
                <a:ea typeface="Helvetica"/>
                <a:cs typeface="Helvetica"/>
                <a:sym typeface="Helvetica"/>
              </a:defRPr>
            </a:pPr>
            <a:r>
              <a:t>No: Congratulations! You've narrowed down your interests in AI ethics and fairness. Research specific topics within your chosen subfield!</a:t>
            </a:r>
          </a:p>
          <a:p>
            <a:pPr defTabSz="457200">
              <a:lnSpc>
                <a:spcPct val="100000"/>
              </a:lnSpc>
              <a:spcBef>
                <a:spcPts val="2400"/>
              </a:spcBef>
              <a:defRPr sz="1600">
                <a:solidFill>
                  <a:srgbClr val="1F1F1F"/>
                </a:solidFill>
                <a:latin typeface="Helvetica"/>
                <a:ea typeface="Helvetica"/>
                <a:cs typeface="Helvetica"/>
                <a:sym typeface="Helvetica"/>
              </a:defRPr>
            </a:pPr>
            <a:r>
              <a:t>Bonus: Remember, AI ethics and fairness is a rapidly evolving field! Explore emerging areas like Algorithmic Accountability Frameworks, Explainable AI for Explainable Policies, or AI for Global Public Good.</a:t>
            </a:r>
          </a:p>
        </p:txBody>
      </p:sp>
    </p:spTree>
  </p:cSld>
  <p:clrMapOvr>
    <a:masterClrMapping/>
  </p:clrMapOvr>
  <p:transition xmlns:p14="http://schemas.microsoft.com/office/powerpoint/2010/main" spd="med" advClick="1"/>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82" name="Wrap-Up"/>
          <p:cNvSpPr txBox="1"/>
          <p:nvPr>
            <p:ph type="title"/>
          </p:nvPr>
        </p:nvSpPr>
        <p:spPr>
          <a:prstGeom prst="rect">
            <a:avLst/>
          </a:prstGeom>
        </p:spPr>
        <p:txBody>
          <a:bodyPr/>
          <a:lstStyle/>
          <a:p>
            <a:pPr/>
            <a:r>
              <a:t>Wrap-Up</a:t>
            </a:r>
          </a:p>
        </p:txBody>
      </p:sp>
      <p:sp>
        <p:nvSpPr>
          <p:cNvPr id="983" name="Thursda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i="1"/>
            </a:lvl1pPr>
          </a:lstStyle>
          <a:p>
            <a:pPr/>
            <a:r>
              <a:t>Thursday</a:t>
            </a:r>
          </a:p>
        </p:txBody>
      </p:sp>
      <p:sp>
        <p:nvSpPr>
          <p:cNvPr id="984" name="Exploring research topics of interest to you…"/>
          <p:cNvSpPr txBox="1"/>
          <p:nvPr>
            <p:ph type="body" idx="1"/>
          </p:nvPr>
        </p:nvSpPr>
        <p:spPr>
          <a:prstGeom prst="rect">
            <a:avLst/>
          </a:prstGeom>
        </p:spPr>
        <p:txBody>
          <a:bodyPr/>
          <a:lstStyle/>
          <a:p>
            <a:pPr marL="414527" indent="-414527" defTabSz="1658070">
              <a:spcBef>
                <a:spcPts val="3000"/>
              </a:spcBef>
              <a:defRPr sz="3264"/>
            </a:pPr>
            <a:r>
              <a:t>Exploring research topics of interest to you</a:t>
            </a:r>
          </a:p>
          <a:p>
            <a:pPr marL="414527" indent="-414527" defTabSz="1658070">
              <a:spcBef>
                <a:spcPts val="3000"/>
              </a:spcBef>
              <a:defRPr sz="3264"/>
            </a:pPr>
            <a:r>
              <a:t>Investigating tools for research in your field</a:t>
            </a:r>
          </a:p>
          <a:p>
            <a:pPr marL="414527" indent="-414527" defTabSz="1658070">
              <a:spcBef>
                <a:spcPts val="3000"/>
              </a:spcBef>
              <a:defRPr sz="3264"/>
            </a:pPr>
            <a:r>
              <a:t>Discussion of relevant themes in your research community</a:t>
            </a:r>
          </a:p>
          <a:p>
            <a:pPr marL="414527" indent="-414527" defTabSz="1658070">
              <a:spcBef>
                <a:spcPts val="3000"/>
              </a:spcBef>
              <a:defRPr sz="3264"/>
            </a:pPr>
          </a:p>
          <a:p>
            <a:pPr marL="414527" indent="-414527" defTabSz="1658070">
              <a:spcBef>
                <a:spcPts val="3000"/>
              </a:spcBef>
              <a:defRPr sz="3264"/>
            </a:pPr>
            <a:r>
              <a:rPr u="sng"/>
              <a:t>To Do</a:t>
            </a:r>
            <a:r>
              <a:t>:</a:t>
            </a:r>
          </a:p>
          <a:p>
            <a:pPr lvl="3" marL="1658111" indent="-414527" defTabSz="1658070">
              <a:spcBef>
                <a:spcPts val="3000"/>
              </a:spcBef>
              <a:defRPr sz="3264"/>
            </a:pPr>
            <a:r>
              <a:t>Turn in the </a:t>
            </a:r>
            <a:r>
              <a:rPr b="1"/>
              <a:t>SIG Meeting 0 </a:t>
            </a:r>
            <a:r>
              <a:t>group worksheet</a:t>
            </a:r>
          </a:p>
          <a:p>
            <a:pPr lvl="3" marL="1658111" indent="-414527" defTabSz="1658070">
              <a:spcBef>
                <a:spcPts val="3000"/>
              </a:spcBef>
              <a:defRPr sz="3264"/>
            </a:pPr>
            <a:r>
              <a:t>Turn in the </a:t>
            </a:r>
            <a:r>
              <a:rPr b="1"/>
              <a:t>Activity 2 </a:t>
            </a:r>
            <a:r>
              <a:t>individual worksheet</a:t>
            </a:r>
          </a:p>
          <a:p>
            <a:pPr lvl="3" marL="1658111" indent="-414527" defTabSz="1658070">
              <a:spcBef>
                <a:spcPts val="3000"/>
              </a:spcBef>
              <a:defRPr sz="3264"/>
            </a:pPr>
            <a:r>
              <a:t>Decide on your research field - proposal discussions next week!</a:t>
            </a:r>
          </a:p>
          <a:p>
            <a:pPr marL="414527" indent="-414527" defTabSz="1658070">
              <a:spcBef>
                <a:spcPts val="3000"/>
              </a:spcBef>
              <a:defRPr sz="3264"/>
            </a:pPr>
          </a:p>
          <a:p>
            <a:pPr marL="0" indent="0" defTabSz="1658070">
              <a:spcBef>
                <a:spcPts val="3000"/>
              </a:spcBef>
              <a:buSzTx/>
              <a:buNone/>
              <a:defRPr i="1" sz="3264"/>
            </a:pPr>
            <a:r>
              <a:t>See you next week!</a:t>
            </a:r>
          </a:p>
        </p:txBody>
      </p:sp>
      <p:sp>
        <p:nvSpPr>
          <p:cNvPr id="98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Identifying Research Topics"/>
          <p:cNvSpPr txBox="1"/>
          <p:nvPr>
            <p:ph type="title"/>
          </p:nvPr>
        </p:nvSpPr>
        <p:spPr>
          <a:prstGeom prst="rect">
            <a:avLst/>
          </a:prstGeom>
        </p:spPr>
        <p:txBody>
          <a:bodyPr/>
          <a:lstStyle/>
          <a:p>
            <a:pPr/>
            <a:r>
              <a:t>Identifying Research Topics</a:t>
            </a:r>
          </a:p>
        </p:txBody>
      </p:sp>
      <p:sp>
        <p:nvSpPr>
          <p:cNvPr id="204" name="Getting started in new field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b="0" i="1"/>
            </a:lvl1pPr>
          </a:lstStyle>
          <a:p>
            <a:pPr/>
            <a:r>
              <a:t>Getting started in new fields</a:t>
            </a:r>
          </a:p>
        </p:txBody>
      </p:sp>
      <p:sp>
        <p:nvSpPr>
          <p:cNvPr id="205" name="Find relevant research communities…"/>
          <p:cNvSpPr txBox="1"/>
          <p:nvPr>
            <p:ph type="body" idx="1"/>
          </p:nvPr>
        </p:nvSpPr>
        <p:spPr>
          <a:xfrm>
            <a:off x="1206500" y="4248504"/>
            <a:ext cx="17186573" cy="8256012"/>
          </a:xfrm>
          <a:prstGeom prst="rect">
            <a:avLst/>
          </a:prstGeom>
        </p:spPr>
        <p:txBody>
          <a:bodyPr/>
          <a:lstStyle/>
          <a:p>
            <a:pPr marL="623411" indent="-623411" defTabSz="2413955">
              <a:lnSpc>
                <a:spcPct val="100000"/>
              </a:lnSpc>
              <a:spcBef>
                <a:spcPts val="4400"/>
              </a:spcBef>
              <a:buSzPct val="100000"/>
              <a:buAutoNum type="arabicPeriod" startAt="1"/>
              <a:defRPr b="1" sz="3366"/>
            </a:pPr>
            <a:r>
              <a:t>Find relevant research communities </a:t>
            </a:r>
          </a:p>
          <a:p>
            <a:pPr marL="623411" indent="-623411" defTabSz="2413955">
              <a:lnSpc>
                <a:spcPct val="100000"/>
              </a:lnSpc>
              <a:spcBef>
                <a:spcPts val="4400"/>
              </a:spcBef>
              <a:buSzPct val="100000"/>
              <a:buAutoNum type="arabicPeriod" startAt="1"/>
              <a:defRPr b="1" sz="3366"/>
            </a:pPr>
            <a:r>
              <a:t>Review recent work/questions in the field</a:t>
            </a:r>
          </a:p>
          <a:p>
            <a:pPr lvl="2" marL="1634489" indent="-427481" defTabSz="2413955">
              <a:lnSpc>
                <a:spcPct val="100000"/>
              </a:lnSpc>
              <a:spcBef>
                <a:spcPts val="4400"/>
              </a:spcBef>
              <a:defRPr i="1" sz="3366"/>
            </a:pPr>
            <a:r>
              <a:t>Types of conferences &amp; meetings </a:t>
            </a:r>
          </a:p>
          <a:p>
            <a:pPr lvl="2" marL="1634489" indent="-427481" defTabSz="2413955">
              <a:lnSpc>
                <a:spcPct val="100000"/>
              </a:lnSpc>
              <a:spcBef>
                <a:spcPts val="4400"/>
              </a:spcBef>
              <a:defRPr i="1" sz="3366"/>
            </a:pPr>
            <a:r>
              <a:t>Types of publications</a:t>
            </a:r>
          </a:p>
          <a:p>
            <a:pPr lvl="2" marL="1634489" indent="-427481" defTabSz="2413955">
              <a:lnSpc>
                <a:spcPct val="100000"/>
              </a:lnSpc>
              <a:spcBef>
                <a:spcPts val="4400"/>
              </a:spcBef>
              <a:defRPr i="1" sz="3366"/>
            </a:pPr>
            <a:r>
              <a:t>How to read a research paper</a:t>
            </a:r>
          </a:p>
          <a:p>
            <a:pPr marL="623411" indent="-623411" defTabSz="2413955">
              <a:lnSpc>
                <a:spcPct val="100000"/>
              </a:lnSpc>
              <a:spcBef>
                <a:spcPts val="4400"/>
              </a:spcBef>
              <a:buSzPct val="100000"/>
              <a:buAutoNum type="arabicPeriod" startAt="1"/>
              <a:defRPr b="1" sz="3366"/>
            </a:pPr>
            <a:r>
              <a:t>Plug yourself into the community</a:t>
            </a:r>
          </a:p>
          <a:p>
            <a:pPr lvl="2" marL="1634489" indent="-427481" defTabSz="2413955">
              <a:lnSpc>
                <a:spcPct val="100000"/>
              </a:lnSpc>
              <a:spcBef>
                <a:spcPts val="4400"/>
              </a:spcBef>
              <a:defRPr i="1" sz="3366"/>
            </a:pPr>
            <a:r>
              <a:t>Join the groups, meetings, etc.</a:t>
            </a:r>
          </a:p>
          <a:p>
            <a:pPr lvl="2" marL="1634489" indent="-427481" defTabSz="2413955">
              <a:lnSpc>
                <a:spcPct val="100000"/>
              </a:lnSpc>
              <a:spcBef>
                <a:spcPts val="4400"/>
              </a:spcBef>
              <a:defRPr i="1" sz="3366"/>
            </a:pPr>
            <a:r>
              <a:t>Automate your research </a:t>
            </a:r>
          </a:p>
        </p:txBody>
      </p:sp>
      <p:sp>
        <p:nvSpPr>
          <p:cNvPr id="206" name="Slide Number"/>
          <p:cNvSpPr txBox="1"/>
          <p:nvPr>
            <p:ph type="sldNum" sz="quarter" idx="2"/>
          </p:nvPr>
        </p:nvSpPr>
        <p:spPr>
          <a:xfrm>
            <a:off x="23742678" y="13264211"/>
            <a:ext cx="241402"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Beginning Research:…"/>
          <p:cNvSpPr txBox="1"/>
          <p:nvPr>
            <p:ph type="title"/>
          </p:nvPr>
        </p:nvSpPr>
        <p:spPr>
          <a:prstGeom prst="rect">
            <a:avLst/>
          </a:prstGeom>
        </p:spPr>
        <p:txBody>
          <a:bodyPr/>
          <a:lstStyle/>
          <a:p>
            <a:pPr/>
            <a:r>
              <a:rPr>
                <a:latin typeface="Helvetica Neue Thin"/>
                <a:ea typeface="Helvetica Neue Thin"/>
                <a:cs typeface="Helvetica Neue Thin"/>
                <a:sym typeface="Helvetica Neue Thin"/>
              </a:rPr>
              <a:t>Beginning Research: </a:t>
            </a:r>
            <a:endParaRPr>
              <a:latin typeface="Helvetica Neue Thin"/>
              <a:ea typeface="Helvetica Neue Thin"/>
              <a:cs typeface="Helvetica Neue Thin"/>
              <a:sym typeface="Helvetica Neue Thin"/>
            </a:endParaRPr>
          </a:p>
          <a:p>
            <a:pPr/>
            <a:r>
              <a:t>Basic Tools</a:t>
            </a:r>
          </a:p>
        </p:txBody>
      </p:sp>
      <p:sp>
        <p:nvSpPr>
          <p:cNvPr id="209" name="Advanced tools coming soon!"/>
          <p:cNvSpPr txBox="1"/>
          <p:nvPr/>
        </p:nvSpPr>
        <p:spPr>
          <a:xfrm>
            <a:off x="19737727" y="13088541"/>
            <a:ext cx="4486809" cy="49875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2600">
                <a:solidFill>
                  <a:srgbClr val="FFFFFF"/>
                </a:solidFill>
              </a:defRPr>
            </a:lvl1pPr>
          </a:lstStyle>
          <a:p>
            <a:pPr/>
            <a:r>
              <a:t>Advanced tools coming soon!</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CS Rankings"/>
          <p:cNvSpPr txBox="1"/>
          <p:nvPr>
            <p:ph type="title"/>
          </p:nvPr>
        </p:nvSpPr>
        <p:spPr>
          <a:xfrm>
            <a:off x="1206500" y="1079500"/>
            <a:ext cx="7280408" cy="1433163"/>
          </a:xfrm>
          <a:prstGeom prst="rect">
            <a:avLst/>
          </a:prstGeom>
        </p:spPr>
        <p:txBody>
          <a:bodyPr/>
          <a:lstStyle/>
          <a:p>
            <a:pPr/>
            <a:r>
              <a:t>CS Rankings </a:t>
            </a:r>
          </a:p>
        </p:txBody>
      </p:sp>
      <p:sp>
        <p:nvSpPr>
          <p:cNvPr id="212" name="csrankings.org"/>
          <p:cNvSpPr txBox="1"/>
          <p:nvPr>
            <p:ph type="body" idx="21"/>
          </p:nvPr>
        </p:nvSpPr>
        <p:spPr>
          <a:xfrm>
            <a:off x="1206500" y="2372962"/>
            <a:ext cx="9452286" cy="934780"/>
          </a:xfrm>
          <a:prstGeom prst="rect">
            <a:avLst/>
          </a:prstGeom>
          <a:extLst>
            <a:ext uri="{C572A759-6A51-4108-AA02-DFA0A04FC94B}">
              <ma14:wrappingTextBoxFlag xmlns:ma14="http://schemas.microsoft.com/office/mac/drawingml/2011/main" val="1"/>
            </a:ext>
          </a:extLst>
        </p:spPr>
        <p:txBody>
          <a:bodyPr/>
          <a:lstStyle/>
          <a:p>
            <a:pPr>
              <a:defRPr b="0" i="1"/>
            </a:pPr>
            <a:r>
              <a:rPr u="sng">
                <a:hlinkClick r:id="rId2" invalidUrl="" action="" tgtFrame="" tooltip="" history="1" highlightClick="0" endSnd="0"/>
              </a:rPr>
              <a:t>csrankings.org</a:t>
            </a:r>
            <a:r>
              <a:t> </a:t>
            </a:r>
          </a:p>
        </p:txBody>
      </p:sp>
      <p:sp>
        <p:nvSpPr>
          <p:cNvPr id="213" name="Listing of top conferences &amp; universities by field.…"/>
          <p:cNvSpPr txBox="1"/>
          <p:nvPr>
            <p:ph type="body" sz="quarter" idx="1"/>
          </p:nvPr>
        </p:nvSpPr>
        <p:spPr>
          <a:xfrm>
            <a:off x="1206500" y="4248504"/>
            <a:ext cx="7611719" cy="8256012"/>
          </a:xfrm>
          <a:prstGeom prst="rect">
            <a:avLst/>
          </a:prstGeom>
        </p:spPr>
        <p:txBody>
          <a:bodyPr/>
          <a:lstStyle/>
          <a:p>
            <a:pPr marL="609599" indent="-609599" algn="just">
              <a:defRPr sz="4000"/>
            </a:pPr>
            <a:r>
              <a:t>Listing of top conferences &amp; universities by field.</a:t>
            </a:r>
          </a:p>
          <a:p>
            <a:pPr marL="609599" indent="-609599" algn="just">
              <a:defRPr sz="4000"/>
            </a:pPr>
            <a:r>
              <a:t>Useful for:</a:t>
            </a:r>
          </a:p>
          <a:p>
            <a:pPr lvl="2">
              <a:defRPr sz="4000"/>
            </a:pPr>
            <a:r>
              <a:rPr b="1"/>
              <a:t>searching for a graduate program/advisor</a:t>
            </a:r>
            <a:endParaRPr b="1"/>
          </a:p>
          <a:p>
            <a:pPr lvl="2">
              <a:defRPr sz="4000"/>
            </a:pPr>
            <a:r>
              <a:rPr b="1"/>
              <a:t>identifying top conferences.</a:t>
            </a:r>
          </a:p>
        </p:txBody>
      </p:sp>
      <p:sp>
        <p:nvSpPr>
          <p:cNvPr id="214" name="Slide Number"/>
          <p:cNvSpPr txBox="1"/>
          <p:nvPr>
            <p:ph type="sldNum" sz="quarter" idx="2"/>
          </p:nvPr>
        </p:nvSpPr>
        <p:spPr>
          <a:xfrm>
            <a:off x="23742678" y="13264211"/>
            <a:ext cx="241402"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15" name="Screenshot 2024-01-17 at 3.39.58 PM.png" descr="Screenshot 2024-01-17 at 3.39.58 PM.png"/>
          <p:cNvPicPr>
            <a:picLocks noChangeAspect="1"/>
          </p:cNvPicPr>
          <p:nvPr/>
        </p:nvPicPr>
        <p:blipFill>
          <a:blip r:embed="rId3">
            <a:extLst/>
          </a:blip>
          <a:stretch>
            <a:fillRect/>
          </a:stretch>
        </p:blipFill>
        <p:spPr>
          <a:xfrm>
            <a:off x="10835769" y="585951"/>
            <a:ext cx="13197485" cy="12116463"/>
          </a:xfrm>
          <a:prstGeom prst="rect">
            <a:avLst/>
          </a:prstGeom>
          <a:ln w="25400">
            <a:miter lim="400000"/>
          </a:ln>
          <a:effectLst>
            <a:outerShdw sx="100000" sy="100000" kx="0" ky="0" algn="b" rotWithShape="0" blurRad="254000" dist="127000" dir="5400000">
              <a:srgbClr val="000000">
                <a:alpha val="70000"/>
              </a:srgbClr>
            </a:outerShdw>
          </a:effectLst>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